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81" r:id="rId2"/>
    <p:sldId id="477" r:id="rId3"/>
    <p:sldId id="371" r:id="rId4"/>
    <p:sldId id="599" r:id="rId5"/>
    <p:sldId id="581" r:id="rId6"/>
    <p:sldId id="583" r:id="rId7"/>
    <p:sldId id="587" r:id="rId8"/>
    <p:sldId id="640" r:id="rId9"/>
    <p:sldId id="636" r:id="rId10"/>
    <p:sldId id="637" r:id="rId11"/>
    <p:sldId id="642" r:id="rId12"/>
    <p:sldId id="643" r:id="rId1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orient="horz" pos="1185">
          <p15:clr>
            <a:srgbClr val="A4A3A4"/>
          </p15:clr>
        </p15:guide>
        <p15:guide id="3" orient="horz" pos="3430">
          <p15:clr>
            <a:srgbClr val="A4A3A4"/>
          </p15:clr>
        </p15:guide>
        <p15:guide id="4" orient="horz" pos="1661">
          <p15:clr>
            <a:srgbClr val="A4A3A4"/>
          </p15:clr>
        </p15:guide>
        <p15:guide id="5" pos="3840">
          <p15:clr>
            <a:srgbClr val="A4A3A4"/>
          </p15:clr>
        </p15:guide>
        <p15:guide id="6" pos="7469">
          <p15:clr>
            <a:srgbClr val="A4A3A4"/>
          </p15:clr>
        </p15:guide>
        <p15:guide id="7" pos="937">
          <p15:clr>
            <a:srgbClr val="A4A3A4"/>
          </p15:clr>
        </p15:guide>
        <p15:guide id="8" pos="6743">
          <p15:clr>
            <a:srgbClr val="A4A3A4"/>
          </p15:clr>
        </p15:guide>
        <p15:guide id="9" pos="211">
          <p15:clr>
            <a:srgbClr val="A4A3A4"/>
          </p15:clr>
        </p15:guide>
        <p15:guide id="10" pos="1368">
          <p15:clr>
            <a:srgbClr val="A4A3A4"/>
          </p15:clr>
        </p15:guide>
        <p15:guide id="11" pos="6312">
          <p15:clr>
            <a:srgbClr val="A4A3A4"/>
          </p15:clr>
        </p15:guide>
        <p15:guide id="12" pos="51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FD1"/>
    <a:srgbClr val="E6AF00"/>
    <a:srgbClr val="6CA6DA"/>
    <a:srgbClr val="7F7F7F"/>
    <a:srgbClr val="2792A1"/>
    <a:srgbClr val="1DB5C4"/>
    <a:srgbClr val="F3F3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9" autoAdjust="0"/>
    <p:restoredTop sz="83431" autoAdjust="0"/>
  </p:normalViewPr>
  <p:slideViewPr>
    <p:cSldViewPr snapToGrid="0">
      <p:cViewPr varScale="1">
        <p:scale>
          <a:sx n="50" d="100"/>
          <a:sy n="50" d="100"/>
        </p:scale>
        <p:origin x="78" y="504"/>
      </p:cViewPr>
      <p:guideLst>
        <p:guide orient="horz" pos="2183"/>
        <p:guide orient="horz" pos="1185"/>
        <p:guide orient="horz" pos="3430"/>
        <p:guide orient="horz" pos="1661"/>
        <p:guide pos="3840"/>
        <p:guide pos="7469"/>
        <p:guide pos="937"/>
        <p:guide pos="6743"/>
        <p:guide pos="211"/>
        <p:guide pos="1368"/>
        <p:guide pos="6312"/>
        <p:guide pos="51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itchFamily="34" charset="-122"/>
              </a:defRPr>
            </a:lvl1pPr>
          </a:lstStyle>
          <a:p>
            <a:pPr>
              <a:defRPr/>
            </a:pPr>
            <a:fld id="{D2F0A911-4B98-4E1D-BDF8-218587F49519}" type="datetimeFigureOut">
              <a:rPr lang="zh-CN" altLang="en-US"/>
              <a:pPr>
                <a:defRPr/>
              </a:pPr>
              <a:t>2021/12/4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itchFamily="34" charset="-122"/>
              </a:defRPr>
            </a:lvl1pPr>
          </a:lstStyle>
          <a:p>
            <a:pPr>
              <a:defRPr/>
            </a:pPr>
            <a:fld id="{65C8D8DF-72C8-4DFA-8129-49E42A05DB1E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2664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911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EB34527-3DCE-4E71-B6DE-15317CE364B8}" type="slidenum">
              <a:rPr lang="zh-CN" altLang="en-US" smtClean="0">
                <a:ea typeface="微软雅黑" pitchFamily="34" charset="-122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 smtClean="0"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449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1887-F1F3-40A3-9E19-891F82A02CFC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16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1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AB4F795-C4C8-4DF6-9525-B92B07EB8693}" type="slidenum">
              <a:rPr lang="zh-CN" altLang="en-US" smtClean="0">
                <a:ea typeface="微软雅黑" pitchFamily="34" charset="-122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 smtClean="0"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1246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942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95DEA6B-F14A-4144-9CF9-20581B99A25E}" type="slidenum">
              <a:rPr lang="zh-CN" altLang="en-US" smtClean="0">
                <a:ea typeface="微软雅黑" pitchFamily="34" charset="-122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 smtClean="0"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9882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962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C1FAFC0-C135-4720-8851-F233C9CD2C04}" type="slidenum">
              <a:rPr lang="zh-CN" altLang="en-US" smtClean="0">
                <a:ea typeface="微软雅黑" pitchFamily="34" charset="-122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 smtClean="0"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8170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003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5648E35-A6E7-4B51-BDCE-35651C27EE98}" type="slidenum">
              <a:rPr lang="zh-CN" altLang="en-US" smtClean="0">
                <a:ea typeface="微软雅黑" pitchFamily="34" charset="-122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 smtClean="0"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6157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003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5648E35-A6E7-4B51-BDCE-35651C27EE98}" type="slidenum">
              <a:rPr lang="zh-CN" altLang="en-US" smtClean="0">
                <a:ea typeface="微软雅黑" pitchFamily="34" charset="-122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 smtClean="0"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418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1887-F1F3-40A3-9E19-891F82A02CFC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16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1887-F1F3-40A3-9E19-891F82A02CFC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16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1887-F1F3-40A3-9E19-891F82A02CFC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1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C3D5-2E14-4892-B3F8-CD855B0A8C82}" type="datetimeFigureOut">
              <a:rPr lang="zh-CN" altLang="en-US"/>
              <a:pPr>
                <a:defRPr/>
              </a:pPr>
              <a:t>2021/12/4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5EE92-EC71-420A-95DF-8ECB8B1291B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302185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3D09F-3284-4990-9EEE-FB963C7901B0}" type="datetimeFigureOut">
              <a:rPr lang="zh-CN" altLang="en-US"/>
              <a:pPr>
                <a:defRPr/>
              </a:pPr>
              <a:t>2021/12/4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12288-6E54-40A9-B294-C97A5506D0F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855479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55A06-6A6C-454E-B57B-FDB3589F823F}" type="datetimeFigureOut">
              <a:rPr lang="zh-CN" altLang="en-US"/>
              <a:pPr>
                <a:defRPr/>
              </a:pPr>
              <a:t>2021/12/4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F9D10-0EF3-47EA-B7AC-F99892823BE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717910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E7300-B928-4540-9AF8-6BA00937EA88}" type="datetimeFigureOut">
              <a:rPr lang="zh-CN" altLang="en-US"/>
              <a:pPr>
                <a:defRPr/>
              </a:pPr>
              <a:t>2021/12/4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1999B-1FD6-422A-A65B-A9FCFAB11C8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225999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190BC-9233-44CA-AB26-6A4BCFBF21C1}" type="datetimeFigureOut">
              <a:rPr lang="zh-CN" altLang="en-US"/>
              <a:pPr>
                <a:defRPr/>
              </a:pPr>
              <a:t>2021/12/4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06CE9-F381-48F0-BE56-0CEAE510C0C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423248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C5A9A-A146-4D6E-8A13-852090A452EC}" type="datetimeFigureOut">
              <a:rPr lang="zh-CN" altLang="en-US"/>
              <a:pPr>
                <a:defRPr/>
              </a:pPr>
              <a:t>2021/12/4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A3C08-5E8D-49E4-8FF7-563DCF4A3A1F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446015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B7649-7566-4712-99E3-EE77877CC929}" type="datetimeFigureOut">
              <a:rPr lang="zh-CN" altLang="en-US"/>
              <a:pPr>
                <a:defRPr/>
              </a:pPr>
              <a:t>2021/12/4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F3B51-89A7-4195-9F3D-BDFB5AB80DD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0428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AD88A-A300-44D6-BCA2-8777D82D8534}" type="datetimeFigureOut">
              <a:rPr lang="zh-CN" altLang="en-US"/>
              <a:pPr>
                <a:defRPr/>
              </a:pPr>
              <a:t>2021/12/4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F5D0F-E4C6-45F2-9C27-5F45840EF0C2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005698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4D9F-DE81-44F4-AB67-6F5B509DCDF7}" type="datetimeFigureOut">
              <a:rPr lang="zh-CN" altLang="en-US"/>
              <a:pPr>
                <a:defRPr/>
              </a:pPr>
              <a:t>2021/12/4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59D6F-64AB-4C94-9997-7E4C85869FB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446698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E0BF9-AD06-4148-A660-DD777E47CC5A}" type="datetimeFigureOut">
              <a:rPr lang="zh-CN" altLang="en-US"/>
              <a:pPr>
                <a:defRPr/>
              </a:pPr>
              <a:t>2021/12/4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258C-4B90-4EFC-8E76-E72B3C0570B9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318298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1E50-937F-4D5E-9688-C11DF437961F}" type="datetimeFigureOut">
              <a:rPr lang="zh-CN" altLang="en-US"/>
              <a:pPr>
                <a:defRPr/>
              </a:pPr>
              <a:t>2021/12/4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2198F-B8A2-48A6-A703-88A7C74CD1DF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432029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微软雅黑" pitchFamily="34" charset="-122"/>
              </a:defRPr>
            </a:lvl1pPr>
          </a:lstStyle>
          <a:p>
            <a:pPr>
              <a:defRPr/>
            </a:pPr>
            <a:fld id="{643F22E4-A0C2-4EE0-B7DD-C6405931229E}" type="datetimeFigureOut">
              <a:rPr lang="zh-CN" altLang="en-US"/>
              <a:pPr>
                <a:defRPr/>
              </a:pPr>
              <a:t>2021/12/4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微软雅黑" pitchFamily="34" charset="-122"/>
              </a:defRPr>
            </a:lvl1pPr>
          </a:lstStyle>
          <a:p>
            <a:pPr>
              <a:defRPr/>
            </a:pPr>
            <a:fld id="{361A73BC-BD3F-4ED7-B523-3BC7BE39076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微软雅黑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3"/>
          <p:cNvSpPr>
            <a:spLocks noChangeArrowheads="1"/>
          </p:cNvSpPr>
          <p:nvPr/>
        </p:nvSpPr>
        <p:spPr bwMode="auto">
          <a:xfrm>
            <a:off x="431800" y="260350"/>
            <a:ext cx="11760200" cy="4321175"/>
          </a:xfrm>
          <a:prstGeom prst="rect">
            <a:avLst/>
          </a:prstGeom>
          <a:solidFill>
            <a:srgbClr val="FA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3075" name="矩形 4"/>
          <p:cNvSpPr>
            <a:spLocks noChangeArrowheads="1"/>
          </p:cNvSpPr>
          <p:nvPr/>
        </p:nvSpPr>
        <p:spPr bwMode="auto">
          <a:xfrm>
            <a:off x="431800" y="4764088"/>
            <a:ext cx="11760200" cy="1758950"/>
          </a:xfrm>
          <a:prstGeom prst="rect">
            <a:avLst/>
          </a:prstGeom>
          <a:solidFill>
            <a:srgbClr val="004B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pic>
        <p:nvPicPr>
          <p:cNvPr id="3076" name="Picture 2" descr="D:\DRC bank\PPT\PPT链接图\标志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3" y="5518150"/>
            <a:ext cx="2857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1373188" y="1114424"/>
            <a:ext cx="9013825" cy="155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7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适老化服务工作简报</a:t>
            </a:r>
            <a:endParaRPr lang="zh-CN" altLang="en-US" sz="7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130300" y="5643563"/>
            <a:ext cx="249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srgbClr val="FABE00"/>
                </a:solidFill>
                <a:latin typeface="方正兰亭中黑_GBK"/>
                <a:ea typeface="方正兰亭中黑_GBK"/>
                <a:cs typeface="方正兰亭中黑_GBK"/>
              </a:rPr>
              <a:t>2021.9.17</a:t>
            </a:r>
            <a:endParaRPr lang="zh-CN" altLang="en-US" dirty="0">
              <a:solidFill>
                <a:srgbClr val="FABE00"/>
              </a:solidFill>
              <a:latin typeface="方正兰亭中黑_GBK"/>
              <a:ea typeface="方正兰亭中黑_GBK"/>
              <a:cs typeface="方正兰亭中黑_GBK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9"/>
          <p:cNvSpPr>
            <a:spLocks noChangeArrowheads="1"/>
          </p:cNvSpPr>
          <p:nvPr/>
        </p:nvSpPr>
        <p:spPr bwMode="auto">
          <a:xfrm>
            <a:off x="0" y="6424613"/>
            <a:ext cx="12194117" cy="433387"/>
          </a:xfrm>
          <a:prstGeom prst="rect">
            <a:avLst/>
          </a:prstGeom>
          <a:solidFill>
            <a:srgbClr val="B5B5B6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27" name="日期占位符 1"/>
          <p:cNvSpPr txBox="1">
            <a:spLocks noGrp="1" noChangeArrowheads="1"/>
          </p:cNvSpPr>
          <p:nvPr/>
        </p:nvSpPr>
        <p:spPr bwMode="auto">
          <a:xfrm>
            <a:off x="8663960" y="6677025"/>
            <a:ext cx="1504949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1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8" name="灯片编号占位符 2"/>
          <p:cNvSpPr txBox="1">
            <a:spLocks noGrp="1" noChangeArrowheads="1"/>
          </p:cNvSpPr>
          <p:nvPr/>
        </p:nvSpPr>
        <p:spPr bwMode="auto">
          <a:xfrm>
            <a:off x="10674351" y="6503808"/>
            <a:ext cx="1117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1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日期占位符 1"/>
          <p:cNvSpPr txBox="1">
            <a:spLocks noChangeArrowheads="1"/>
          </p:cNvSpPr>
          <p:nvPr/>
        </p:nvSpPr>
        <p:spPr bwMode="auto">
          <a:xfrm>
            <a:off x="529166" y="6458384"/>
            <a:ext cx="394757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1000" cap="all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28068" y="1582340"/>
            <a:ext cx="73173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方正姚体" pitchFamily="2" charset="-122"/>
              <a:ea typeface="方正姚体" pitchFamily="2" charset="-122"/>
            </a:endParaRPr>
          </a:p>
          <a:p>
            <a:r>
              <a:rPr lang="en-US" sz="2400" dirty="0" smtClean="0">
                <a:latin typeface="方正姚体" pitchFamily="2" charset="-122"/>
                <a:ea typeface="方正姚体" pitchFamily="2" charset="-122"/>
              </a:rPr>
              <a:t>1.</a:t>
            </a:r>
            <a:r>
              <a:rPr lang="zh-CN" altLang="en-US" sz="2400" dirty="0" smtClean="0">
                <a:latin typeface="方正姚体" pitchFamily="2" charset="-122"/>
                <a:ea typeface="方正姚体" pitchFamily="2" charset="-122"/>
              </a:rPr>
              <a:t>加强相关岗位员工，特别是网点一线员工的业务培训，主动提升适老服务意识和服务水平。</a:t>
            </a:r>
            <a:endParaRPr lang="en-US" altLang="zh-CN" sz="2400" dirty="0" smtClean="0">
              <a:latin typeface="方正姚体" pitchFamily="2" charset="-122"/>
              <a:ea typeface="方正姚体" pitchFamily="2" charset="-122"/>
            </a:endParaRPr>
          </a:p>
          <a:p>
            <a:endParaRPr lang="zh-CN" altLang="en-US" sz="2400" dirty="0" smtClean="0">
              <a:latin typeface="方正姚体" pitchFamily="2" charset="-122"/>
              <a:ea typeface="方正姚体" pitchFamily="2" charset="-122"/>
            </a:endParaRPr>
          </a:p>
          <a:p>
            <a:r>
              <a:rPr lang="en-US" sz="2400" dirty="0" smtClean="0">
                <a:latin typeface="方正姚体" pitchFamily="2" charset="-122"/>
                <a:ea typeface="方正姚体" pitchFamily="2" charset="-122"/>
              </a:rPr>
              <a:t>2.</a:t>
            </a:r>
            <a:r>
              <a:rPr lang="zh-CN" altLang="en-US" sz="2400" dirty="0" smtClean="0">
                <a:latin typeface="方正姚体" pitchFamily="2" charset="-122"/>
                <a:ea typeface="方正姚体" pitchFamily="2" charset="-122"/>
              </a:rPr>
              <a:t>加大宣传力度，结合老年人特点，综合运用多种宣传渠道和宣传方式，以通俗易懂的形式，持续开展面向老年人的支付知识宣传普及活动，帮助老年人熟悉支付产品与服务流程，加强支付安全、个人支付敏感信息保护、防范涉诈涉赌违法犯罪活动等方面的宣传，帮助老年人提高业务办理的顺畅度，增强风险防范意识和反诈防骗能力。</a:t>
            </a:r>
            <a:endParaRPr lang="zh-CN" altLang="en-US" sz="2400" dirty="0"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15" name="Picture 2" descr="E:\课件图\人物\155360924759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2" y="2047164"/>
            <a:ext cx="3924300" cy="35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9308" y="764272"/>
            <a:ext cx="1139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加大宣传力度，切实提升适老化支付服务水平及老年客户反诈防骗能力</a:t>
            </a:r>
            <a:endParaRPr lang="zh-CN" altLang="en-US" sz="2800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0" y="0"/>
            <a:ext cx="12194117" cy="433387"/>
          </a:xfrm>
          <a:prstGeom prst="rect">
            <a:avLst/>
          </a:prstGeom>
          <a:solidFill>
            <a:srgbClr val="B5B5B6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3200" b="1" dirty="0"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35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9"/>
          <p:cNvSpPr>
            <a:spLocks noChangeArrowheads="1"/>
          </p:cNvSpPr>
          <p:nvPr/>
        </p:nvSpPr>
        <p:spPr bwMode="auto">
          <a:xfrm>
            <a:off x="0" y="6424613"/>
            <a:ext cx="12194117" cy="433387"/>
          </a:xfrm>
          <a:prstGeom prst="rect">
            <a:avLst/>
          </a:prstGeom>
          <a:solidFill>
            <a:srgbClr val="B5B5B6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27" name="日期占位符 1"/>
          <p:cNvSpPr txBox="1">
            <a:spLocks noGrp="1" noChangeArrowheads="1"/>
          </p:cNvSpPr>
          <p:nvPr/>
        </p:nvSpPr>
        <p:spPr bwMode="auto">
          <a:xfrm>
            <a:off x="8663960" y="6677025"/>
            <a:ext cx="1504949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1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8" name="灯片编号占位符 2"/>
          <p:cNvSpPr txBox="1">
            <a:spLocks noGrp="1" noChangeArrowheads="1"/>
          </p:cNvSpPr>
          <p:nvPr/>
        </p:nvSpPr>
        <p:spPr bwMode="auto">
          <a:xfrm>
            <a:off x="10674351" y="6503808"/>
            <a:ext cx="1117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1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日期占位符 1"/>
          <p:cNvSpPr txBox="1">
            <a:spLocks noChangeArrowheads="1"/>
          </p:cNvSpPr>
          <p:nvPr/>
        </p:nvSpPr>
        <p:spPr bwMode="auto">
          <a:xfrm>
            <a:off x="529166" y="6458384"/>
            <a:ext cx="394757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1000" cap="all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253" y="1201003"/>
            <a:ext cx="80658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宋体" pitchFamily="2" charset="-122"/>
              </a:rPr>
              <a:t>   2021</a:t>
            </a:r>
            <a:r>
              <a:rPr lang="zh-CN" altLang="en-US" sz="2400" dirty="0" smtClean="0">
                <a:latin typeface="宋体" pitchFamily="2" charset="-122"/>
              </a:rPr>
              <a:t>年</a:t>
            </a:r>
            <a:r>
              <a:rPr lang="en-US" sz="2400" dirty="0" smtClean="0">
                <a:latin typeface="宋体" pitchFamily="2" charset="-122"/>
              </a:rPr>
              <a:t>3</a:t>
            </a:r>
            <a:r>
              <a:rPr lang="zh-CN" altLang="en-US" sz="2400" dirty="0" smtClean="0">
                <a:latin typeface="宋体" pitchFamily="2" charset="-122"/>
              </a:rPr>
              <a:t>月</a:t>
            </a:r>
            <a:r>
              <a:rPr lang="en-US" sz="2400" dirty="0" smtClean="0">
                <a:latin typeface="宋体" pitchFamily="2" charset="-122"/>
              </a:rPr>
              <a:t>14</a:t>
            </a:r>
            <a:r>
              <a:rPr lang="zh-CN" altLang="en-US" sz="2400" dirty="0" smtClean="0">
                <a:latin typeface="宋体" pitchFamily="2" charset="-122"/>
              </a:rPr>
              <a:t>日，营业部</a:t>
            </a:r>
            <a:r>
              <a:rPr lang="zh-CN" altLang="en-US" sz="2400" dirty="0" smtClean="0">
                <a:latin typeface="宋体" pitchFamily="2" charset="-122"/>
              </a:rPr>
              <a:t>接到客户张</a:t>
            </a:r>
            <a:r>
              <a:rPr lang="zh-CN" altLang="en-US" sz="2400" dirty="0" smtClean="0">
                <a:latin typeface="宋体" pitchFamily="2" charset="-122"/>
              </a:rPr>
              <a:t>某</a:t>
            </a:r>
            <a:r>
              <a:rPr lang="zh-CN" altLang="en-US" sz="2400" dirty="0" smtClean="0">
                <a:latin typeface="宋体" pitchFamily="2" charset="-122"/>
              </a:rPr>
              <a:t>的</a:t>
            </a:r>
            <a:r>
              <a:rPr lang="zh-CN" altLang="en-US" sz="2400" dirty="0" smtClean="0">
                <a:latin typeface="宋体" pitchFamily="2" charset="-122"/>
              </a:rPr>
              <a:t>电话（已</a:t>
            </a:r>
            <a:r>
              <a:rPr lang="en-US" sz="2400" dirty="0" smtClean="0">
                <a:latin typeface="宋体" pitchFamily="2" charset="-122"/>
              </a:rPr>
              <a:t>70</a:t>
            </a:r>
            <a:r>
              <a:rPr lang="zh-CN" altLang="en-US" sz="2400" dirty="0" smtClean="0">
                <a:latin typeface="宋体" pitchFamily="2" charset="-122"/>
              </a:rPr>
              <a:t>岁高龄），他</a:t>
            </a:r>
            <a:r>
              <a:rPr lang="zh-CN" altLang="en-US" sz="2400" dirty="0" smtClean="0">
                <a:latin typeface="宋体" pitchFamily="2" charset="-122"/>
              </a:rPr>
              <a:t>提出开</a:t>
            </a:r>
            <a:r>
              <a:rPr lang="zh-CN" altLang="en-US" sz="2400" dirty="0" smtClean="0">
                <a:latin typeface="宋体" pitchFamily="2" charset="-122"/>
              </a:rPr>
              <a:t>立一个“少年儿童象棋馆”对公账户的金融需求，但因腿脚不便，不愿意来回跑，希望我们能为其提供便利服务。在接到客户的诉求后，该网点立即召开会议，商量如何帮助客户完成基本户的开立工作。他们首先通过电话告知客户开立基本账户所需准备的相关资料，并于次日上午安排双人前往客户的经营场所开展尽职调查，核实无误后，同时指导客户在我行官网进行开户预约。</a:t>
            </a:r>
          </a:p>
          <a:p>
            <a:r>
              <a:rPr lang="en-US" sz="2400" dirty="0" smtClean="0">
                <a:latin typeface="宋体" pitchFamily="2" charset="-122"/>
              </a:rPr>
              <a:t>   2021</a:t>
            </a:r>
            <a:r>
              <a:rPr lang="zh-CN" altLang="en-US" sz="2400" dirty="0" smtClean="0">
                <a:latin typeface="宋体" pitchFamily="2" charset="-122"/>
              </a:rPr>
              <a:t>年</a:t>
            </a:r>
            <a:r>
              <a:rPr lang="en-US" sz="2400" dirty="0" smtClean="0">
                <a:latin typeface="宋体" pitchFamily="2" charset="-122"/>
              </a:rPr>
              <a:t>3</a:t>
            </a:r>
            <a:r>
              <a:rPr lang="zh-CN" altLang="en-US" sz="2400" dirty="0" smtClean="0">
                <a:latin typeface="宋体" pitchFamily="2" charset="-122"/>
              </a:rPr>
              <a:t>月</a:t>
            </a:r>
            <a:r>
              <a:rPr lang="en-US" sz="2400" dirty="0" smtClean="0">
                <a:latin typeface="宋体" pitchFamily="2" charset="-122"/>
              </a:rPr>
              <a:t>16</a:t>
            </a:r>
            <a:r>
              <a:rPr lang="zh-CN" altLang="en-US" sz="2400" dirty="0" smtClean="0">
                <a:latin typeface="宋体" pitchFamily="2" charset="-122"/>
              </a:rPr>
              <a:t>日，营业部通过柜面绿色窗口为客户成功办理了对公账户开户业务。开户过程中，网点提供了爱心座椅、老花镜等服务设施，方便其老年客户使用。同时，为该账户开通了电子银行、通存通兑等功能，大大提高了客户业务办理的效率。</a:t>
            </a:r>
            <a:endParaRPr lang="zh-CN" altLang="en-US" sz="2400" dirty="0">
              <a:latin typeface="宋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308" y="764272"/>
            <a:ext cx="1139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行楷" pitchFamily="2" charset="-122"/>
                <a:ea typeface="华文行楷" pitchFamily="2" charset="-122"/>
              </a:rPr>
              <a:t>（一）营业部真实案例分享</a:t>
            </a:r>
            <a:endParaRPr lang="zh-CN" altLang="en-US" sz="28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0" y="0"/>
            <a:ext cx="12194117" cy="433387"/>
          </a:xfrm>
          <a:prstGeom prst="rect">
            <a:avLst/>
          </a:prstGeom>
          <a:solidFill>
            <a:srgbClr val="B5B5B6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200" b="1" dirty="0" smtClean="0">
                <a:latin typeface="宋体" pitchFamily="2" charset="-122"/>
              </a:rPr>
              <a:t>4</a:t>
            </a:r>
            <a:r>
              <a:rPr lang="zh-CN" altLang="en-US" sz="3200" b="1" dirty="0" smtClean="0">
                <a:latin typeface="宋体" pitchFamily="2" charset="-122"/>
              </a:rPr>
              <a:t>、服务案例分享</a:t>
            </a:r>
            <a:endParaRPr lang="zh-CN" altLang="en-US" sz="3200" b="1" dirty="0">
              <a:latin typeface="宋体" pitchFamily="2" charset="-122"/>
            </a:endParaRPr>
          </a:p>
        </p:txBody>
      </p:sp>
      <p:pic>
        <p:nvPicPr>
          <p:cNvPr id="10" name="图片 9" descr="为老年客户提供上门服务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192" y="1364777"/>
            <a:ext cx="3907808" cy="495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9"/>
          <p:cNvSpPr>
            <a:spLocks noChangeArrowheads="1"/>
          </p:cNvSpPr>
          <p:nvPr/>
        </p:nvSpPr>
        <p:spPr bwMode="auto">
          <a:xfrm>
            <a:off x="0" y="6424613"/>
            <a:ext cx="12194117" cy="433387"/>
          </a:xfrm>
          <a:prstGeom prst="rect">
            <a:avLst/>
          </a:prstGeom>
          <a:solidFill>
            <a:srgbClr val="B5B5B6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27" name="日期占位符 1"/>
          <p:cNvSpPr txBox="1">
            <a:spLocks noGrp="1" noChangeArrowheads="1"/>
          </p:cNvSpPr>
          <p:nvPr/>
        </p:nvSpPr>
        <p:spPr bwMode="auto">
          <a:xfrm>
            <a:off x="8663960" y="6677025"/>
            <a:ext cx="1504949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1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8" name="灯片编号占位符 2"/>
          <p:cNvSpPr txBox="1">
            <a:spLocks noGrp="1" noChangeArrowheads="1"/>
          </p:cNvSpPr>
          <p:nvPr/>
        </p:nvSpPr>
        <p:spPr bwMode="auto">
          <a:xfrm>
            <a:off x="10674351" y="6503808"/>
            <a:ext cx="1117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1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日期占位符 1"/>
          <p:cNvSpPr txBox="1">
            <a:spLocks noChangeArrowheads="1"/>
          </p:cNvSpPr>
          <p:nvPr/>
        </p:nvSpPr>
        <p:spPr bwMode="auto">
          <a:xfrm>
            <a:off x="529166" y="6458384"/>
            <a:ext cx="394757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1000" cap="all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253" y="1201003"/>
            <a:ext cx="80658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宋体" pitchFamily="2" charset="-122"/>
              </a:rPr>
              <a:t> </a:t>
            </a:r>
          </a:p>
          <a:p>
            <a:endParaRPr lang="en-US" sz="2400" dirty="0" smtClean="0">
              <a:latin typeface="宋体" pitchFamily="2" charset="-122"/>
            </a:endParaRPr>
          </a:p>
          <a:p>
            <a:r>
              <a:rPr lang="en-US" sz="2400" dirty="0" smtClean="0"/>
              <a:t>       2021</a:t>
            </a:r>
            <a:r>
              <a:rPr lang="zh-CN" altLang="en-US" sz="2400" dirty="0" smtClean="0"/>
              <a:t>年</a:t>
            </a:r>
            <a:r>
              <a:rPr lang="en-US" sz="2400" dirty="0" smtClean="0"/>
              <a:t>07</a:t>
            </a:r>
            <a:r>
              <a:rPr lang="zh-CN" altLang="en-US" sz="2400" dirty="0" smtClean="0"/>
              <a:t>月</a:t>
            </a:r>
            <a:r>
              <a:rPr lang="en-US" sz="2400" dirty="0" smtClean="0"/>
              <a:t>27</a:t>
            </a:r>
            <a:r>
              <a:rPr lang="zh-CN" altLang="en-US" sz="2400" dirty="0" smtClean="0"/>
              <a:t>日，</a:t>
            </a:r>
            <a:r>
              <a:rPr lang="zh-CN" altLang="en-US" sz="2400" dirty="0" smtClean="0"/>
              <a:t>客户李某持其父亲（</a:t>
            </a:r>
            <a:r>
              <a:rPr lang="en-US" sz="2400" dirty="0" smtClean="0"/>
              <a:t>86</a:t>
            </a:r>
            <a:r>
              <a:rPr lang="zh-CN" altLang="en-US" sz="2400" dirty="0" smtClean="0"/>
              <a:t>岁）的存单前来该支行办理取款业务，但网点人员在办理该笔业务时发现</a:t>
            </a:r>
            <a:r>
              <a:rPr lang="zh-CN" altLang="en-US" sz="2400" smtClean="0"/>
              <a:t>，李某的父亲在</a:t>
            </a:r>
            <a:r>
              <a:rPr lang="zh-CN" altLang="en-US" sz="2400" dirty="0" smtClean="0"/>
              <a:t>我行留存的身份证号码有效期为空，需先进行身份信息补录后才能进行后续的业务办理。</a:t>
            </a:r>
            <a:r>
              <a:rPr lang="zh-CN" altLang="en-US" sz="2400" smtClean="0"/>
              <a:t>但</a:t>
            </a:r>
            <a:r>
              <a:rPr lang="zh-CN" altLang="en-US" sz="2400" smtClean="0"/>
              <a:t>客户李某表示</a:t>
            </a:r>
            <a:r>
              <a:rPr lang="zh-CN" altLang="en-US" sz="2400" dirty="0" smtClean="0"/>
              <a:t>其父亲年老多病已行动不便，不能亲自前来网点办理业务。该网点了解情况后，表示愿意上门提供金融服务，客户对该支行的服务表示非常地满意并竖起了大拇指。</a:t>
            </a:r>
            <a:endParaRPr lang="zh-CN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9308" y="764272"/>
            <a:ext cx="1139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行楷" pitchFamily="2" charset="-122"/>
                <a:ea typeface="华文行楷" pitchFamily="2" charset="-122"/>
              </a:rPr>
              <a:t>（二）北门支行真实案例分享</a:t>
            </a:r>
            <a:endParaRPr lang="zh-CN" altLang="en-US" sz="28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0" y="0"/>
            <a:ext cx="12194117" cy="433387"/>
          </a:xfrm>
          <a:prstGeom prst="rect">
            <a:avLst/>
          </a:prstGeom>
          <a:solidFill>
            <a:srgbClr val="B5B5B6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200" b="1" dirty="0" smtClean="0">
                <a:latin typeface="宋体" pitchFamily="2" charset="-122"/>
              </a:rPr>
              <a:t>4</a:t>
            </a:r>
            <a:r>
              <a:rPr lang="zh-CN" altLang="en-US" sz="3200" b="1" dirty="0" smtClean="0">
                <a:latin typeface="宋体" pitchFamily="2" charset="-122"/>
              </a:rPr>
              <a:t>、服务案例分享</a:t>
            </a:r>
            <a:endParaRPr lang="zh-CN" altLang="en-US" sz="3200" b="1" dirty="0">
              <a:latin typeface="宋体" pitchFamily="2" charset="-122"/>
            </a:endParaRPr>
          </a:p>
        </p:txBody>
      </p:sp>
      <p:pic>
        <p:nvPicPr>
          <p:cNvPr id="11" name="图片 10" descr="便民老年人支付图片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7990" y="450376"/>
            <a:ext cx="3984010" cy="3057100"/>
          </a:xfrm>
          <a:prstGeom prst="rect">
            <a:avLst/>
          </a:prstGeom>
        </p:spPr>
      </p:pic>
      <p:pic>
        <p:nvPicPr>
          <p:cNvPr id="12" name="图片 11" descr="进入社区为老年客户进行金融知识宣传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896" y="3507474"/>
            <a:ext cx="3935104" cy="28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587" y="0"/>
            <a:ext cx="12190413" cy="69119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latin typeface="Impact" pitchFamily="34" charset="0"/>
                <a:ea typeface="微软雅黑" pitchFamily="34" charset="-122"/>
              </a:rPr>
              <a:t>03</a:t>
            </a:r>
            <a:endParaRPr lang="zh-CN" altLang="en-US" dirty="0"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1113" y="0"/>
            <a:ext cx="4059238" cy="6911975"/>
          </a:xfrm>
          <a:prstGeom prst="rect">
            <a:avLst/>
          </a:prstGeom>
          <a:solidFill>
            <a:srgbClr val="1E80A7">
              <a:alpha val="80000"/>
            </a:srgb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itchFamily="34" charset="-122"/>
            </a:endParaRPr>
          </a:p>
        </p:txBody>
      </p:sp>
      <p:grpSp>
        <p:nvGrpSpPr>
          <p:cNvPr id="4100" name="组合 3"/>
          <p:cNvGrpSpPr>
            <a:grpSpLocks/>
          </p:cNvGrpSpPr>
          <p:nvPr/>
        </p:nvGrpSpPr>
        <p:grpSpPr bwMode="auto">
          <a:xfrm>
            <a:off x="323850" y="1123950"/>
            <a:ext cx="3724275" cy="2481263"/>
            <a:chOff x="585212" y="2122807"/>
            <a:chExt cx="3300988" cy="1482988"/>
          </a:xfrm>
        </p:grpSpPr>
        <p:sp>
          <p:nvSpPr>
            <p:cNvPr id="3" name="矩形 2"/>
            <p:cNvSpPr/>
            <p:nvPr/>
          </p:nvSpPr>
          <p:spPr>
            <a:xfrm>
              <a:off x="585212" y="2122807"/>
              <a:ext cx="2982990" cy="126666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03210" y="2339135"/>
              <a:ext cx="2982990" cy="126666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000" b="1" dirty="0">
                <a:solidFill>
                  <a:srgbClr val="4EB79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3" name="剪去单角的矩形 22"/>
          <p:cNvSpPr/>
          <p:nvPr/>
        </p:nvSpPr>
        <p:spPr>
          <a:xfrm>
            <a:off x="6054725" y="1797050"/>
            <a:ext cx="5889625" cy="669925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-1" fmla="*/ 0 w 4772025"/>
              <a:gd name="connsiteY0-2" fmla="*/ 0 h 476250"/>
              <a:gd name="connsiteX1-3" fmla="*/ 4568823 w 4772025"/>
              <a:gd name="connsiteY1-4" fmla="*/ 0 h 476250"/>
              <a:gd name="connsiteX2-5" fmla="*/ 4772025 w 4772025"/>
              <a:gd name="connsiteY2-6" fmla="*/ 241302 h 476250"/>
              <a:gd name="connsiteX3-7" fmla="*/ 4648200 w 4772025"/>
              <a:gd name="connsiteY3-8" fmla="*/ 476250 h 476250"/>
              <a:gd name="connsiteX4-9" fmla="*/ 0 w 4772025"/>
              <a:gd name="connsiteY4-10" fmla="*/ 476250 h 476250"/>
              <a:gd name="connsiteX5-11" fmla="*/ 0 w 4772025"/>
              <a:gd name="connsiteY5-12" fmla="*/ 0 h 476250"/>
              <a:gd name="connsiteX0-13" fmla="*/ 0 w 4767262"/>
              <a:gd name="connsiteY0-14" fmla="*/ 0 h 476250"/>
              <a:gd name="connsiteX1-15" fmla="*/ 4568823 w 4767262"/>
              <a:gd name="connsiteY1-16" fmla="*/ 0 h 476250"/>
              <a:gd name="connsiteX2-17" fmla="*/ 4767262 w 4767262"/>
              <a:gd name="connsiteY2-18" fmla="*/ 207964 h 476250"/>
              <a:gd name="connsiteX3-19" fmla="*/ 4648200 w 4767262"/>
              <a:gd name="connsiteY3-20" fmla="*/ 476250 h 476250"/>
              <a:gd name="connsiteX4-21" fmla="*/ 0 w 4767262"/>
              <a:gd name="connsiteY4-22" fmla="*/ 476250 h 476250"/>
              <a:gd name="connsiteX5-23" fmla="*/ 0 w 4767262"/>
              <a:gd name="connsiteY5-24" fmla="*/ 0 h 476250"/>
              <a:gd name="connsiteX0-25" fmla="*/ 0 w 4872037"/>
              <a:gd name="connsiteY0-26" fmla="*/ 0 h 476250"/>
              <a:gd name="connsiteX1-27" fmla="*/ 4568823 w 4872037"/>
              <a:gd name="connsiteY1-28" fmla="*/ 0 h 476250"/>
              <a:gd name="connsiteX2-29" fmla="*/ 4872037 w 4872037"/>
              <a:gd name="connsiteY2-30" fmla="*/ 231777 h 476250"/>
              <a:gd name="connsiteX3-31" fmla="*/ 4648200 w 4872037"/>
              <a:gd name="connsiteY3-32" fmla="*/ 476250 h 476250"/>
              <a:gd name="connsiteX4-33" fmla="*/ 0 w 4872037"/>
              <a:gd name="connsiteY4-34" fmla="*/ 476250 h 476250"/>
              <a:gd name="connsiteX5-35" fmla="*/ 0 w 4872037"/>
              <a:gd name="connsiteY5-36" fmla="*/ 0 h 476250"/>
              <a:gd name="connsiteX0-37" fmla="*/ 0 w 4872037"/>
              <a:gd name="connsiteY0-38" fmla="*/ 0 h 481012"/>
              <a:gd name="connsiteX1-39" fmla="*/ 4568823 w 4872037"/>
              <a:gd name="connsiteY1-40" fmla="*/ 0 h 481012"/>
              <a:gd name="connsiteX2-41" fmla="*/ 4872037 w 4872037"/>
              <a:gd name="connsiteY2-42" fmla="*/ 231777 h 481012"/>
              <a:gd name="connsiteX3-43" fmla="*/ 4586288 w 4872037"/>
              <a:gd name="connsiteY3-44" fmla="*/ 481012 h 481012"/>
              <a:gd name="connsiteX4-45" fmla="*/ 0 w 4872037"/>
              <a:gd name="connsiteY4-46" fmla="*/ 476250 h 481012"/>
              <a:gd name="connsiteX5-47" fmla="*/ 0 w 4872037"/>
              <a:gd name="connsiteY5-48" fmla="*/ 0 h 481012"/>
              <a:gd name="connsiteX0-49" fmla="*/ 0 w 4872037"/>
              <a:gd name="connsiteY0-50" fmla="*/ 0 h 485775"/>
              <a:gd name="connsiteX1-51" fmla="*/ 4568823 w 4872037"/>
              <a:gd name="connsiteY1-52" fmla="*/ 0 h 485775"/>
              <a:gd name="connsiteX2-53" fmla="*/ 4872037 w 4872037"/>
              <a:gd name="connsiteY2-54" fmla="*/ 231777 h 485775"/>
              <a:gd name="connsiteX3-55" fmla="*/ 4581525 w 4872037"/>
              <a:gd name="connsiteY3-56" fmla="*/ 485775 h 485775"/>
              <a:gd name="connsiteX4-57" fmla="*/ 0 w 4872037"/>
              <a:gd name="connsiteY4-58" fmla="*/ 476250 h 485775"/>
              <a:gd name="connsiteX5-59" fmla="*/ 0 w 4872037"/>
              <a:gd name="connsiteY5-60" fmla="*/ 0 h 485775"/>
              <a:gd name="connsiteX0-61" fmla="*/ 0 w 4872037"/>
              <a:gd name="connsiteY0-62" fmla="*/ 0 h 490538"/>
              <a:gd name="connsiteX1-63" fmla="*/ 4568823 w 4872037"/>
              <a:gd name="connsiteY1-64" fmla="*/ 0 h 490538"/>
              <a:gd name="connsiteX2-65" fmla="*/ 4872037 w 4872037"/>
              <a:gd name="connsiteY2-66" fmla="*/ 231777 h 490538"/>
              <a:gd name="connsiteX3-67" fmla="*/ 4567237 w 4872037"/>
              <a:gd name="connsiteY3-68" fmla="*/ 490538 h 490538"/>
              <a:gd name="connsiteX4-69" fmla="*/ 0 w 4872037"/>
              <a:gd name="connsiteY4-70" fmla="*/ 476250 h 490538"/>
              <a:gd name="connsiteX5-71" fmla="*/ 0 w 4872037"/>
              <a:gd name="connsiteY5-72" fmla="*/ 0 h 490538"/>
              <a:gd name="connsiteX0-73" fmla="*/ 0 w 4876800"/>
              <a:gd name="connsiteY0-74" fmla="*/ 0 h 490538"/>
              <a:gd name="connsiteX1-75" fmla="*/ 4568823 w 4876800"/>
              <a:gd name="connsiteY1-76" fmla="*/ 0 h 490538"/>
              <a:gd name="connsiteX2-77" fmla="*/ 4876800 w 4876800"/>
              <a:gd name="connsiteY2-78" fmla="*/ 236540 h 490538"/>
              <a:gd name="connsiteX3-79" fmla="*/ 4567237 w 4876800"/>
              <a:gd name="connsiteY3-80" fmla="*/ 490538 h 490538"/>
              <a:gd name="connsiteX4-81" fmla="*/ 0 w 4876800"/>
              <a:gd name="connsiteY4-82" fmla="*/ 476250 h 490538"/>
              <a:gd name="connsiteX5-83" fmla="*/ 0 w 4876800"/>
              <a:gd name="connsiteY5-84" fmla="*/ 0 h 490538"/>
            </a:gdLst>
            <a:ahLst/>
            <a:cxnLst>
              <a:cxn ang="0">
                <a:pos x="connsiteX0-73" y="connsiteY0-74"/>
              </a:cxn>
              <a:cxn ang="0">
                <a:pos x="connsiteX1-75" y="connsiteY1-76"/>
              </a:cxn>
              <a:cxn ang="0">
                <a:pos x="connsiteX2-77" y="connsiteY2-78"/>
              </a:cxn>
              <a:cxn ang="0">
                <a:pos x="connsiteX3-79" y="connsiteY3-80"/>
              </a:cxn>
              <a:cxn ang="0">
                <a:pos x="connsiteX4-81" y="connsiteY4-82"/>
              </a:cxn>
              <a:cxn ang="0">
                <a:pos x="connsiteX5-83" y="connsiteY5-84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103" name="矩形 45"/>
          <p:cNvSpPr>
            <a:spLocks noChangeArrowheads="1"/>
          </p:cNvSpPr>
          <p:nvPr/>
        </p:nvSpPr>
        <p:spPr bwMode="auto">
          <a:xfrm>
            <a:off x="6635750" y="1763713"/>
            <a:ext cx="2226925" cy="70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694" tIns="43347" rIns="86694" bIns="43347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Franklin Gothic Medium" pitchFamily="34" charset="0"/>
                <a:ea typeface="微软雅黑" pitchFamily="34" charset="-122"/>
              </a:rPr>
              <a:t>工作目标</a:t>
            </a:r>
            <a:endParaRPr lang="zh-CN" altLang="en-US" sz="4000" b="1" dirty="0">
              <a:solidFill>
                <a:schemeClr val="bg1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56" name="剪去单角的矩形 22"/>
          <p:cNvSpPr/>
          <p:nvPr/>
        </p:nvSpPr>
        <p:spPr>
          <a:xfrm>
            <a:off x="6081713" y="3001963"/>
            <a:ext cx="5862637" cy="669925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-1" fmla="*/ 0 w 4772025"/>
              <a:gd name="connsiteY0-2" fmla="*/ 0 h 476250"/>
              <a:gd name="connsiteX1-3" fmla="*/ 4568823 w 4772025"/>
              <a:gd name="connsiteY1-4" fmla="*/ 0 h 476250"/>
              <a:gd name="connsiteX2-5" fmla="*/ 4772025 w 4772025"/>
              <a:gd name="connsiteY2-6" fmla="*/ 241302 h 476250"/>
              <a:gd name="connsiteX3-7" fmla="*/ 4648200 w 4772025"/>
              <a:gd name="connsiteY3-8" fmla="*/ 476250 h 476250"/>
              <a:gd name="connsiteX4-9" fmla="*/ 0 w 4772025"/>
              <a:gd name="connsiteY4-10" fmla="*/ 476250 h 476250"/>
              <a:gd name="connsiteX5-11" fmla="*/ 0 w 4772025"/>
              <a:gd name="connsiteY5-12" fmla="*/ 0 h 476250"/>
              <a:gd name="connsiteX0-13" fmla="*/ 0 w 4767262"/>
              <a:gd name="connsiteY0-14" fmla="*/ 0 h 476250"/>
              <a:gd name="connsiteX1-15" fmla="*/ 4568823 w 4767262"/>
              <a:gd name="connsiteY1-16" fmla="*/ 0 h 476250"/>
              <a:gd name="connsiteX2-17" fmla="*/ 4767262 w 4767262"/>
              <a:gd name="connsiteY2-18" fmla="*/ 207964 h 476250"/>
              <a:gd name="connsiteX3-19" fmla="*/ 4648200 w 4767262"/>
              <a:gd name="connsiteY3-20" fmla="*/ 476250 h 476250"/>
              <a:gd name="connsiteX4-21" fmla="*/ 0 w 4767262"/>
              <a:gd name="connsiteY4-22" fmla="*/ 476250 h 476250"/>
              <a:gd name="connsiteX5-23" fmla="*/ 0 w 4767262"/>
              <a:gd name="connsiteY5-24" fmla="*/ 0 h 476250"/>
              <a:gd name="connsiteX0-25" fmla="*/ 0 w 4872037"/>
              <a:gd name="connsiteY0-26" fmla="*/ 0 h 476250"/>
              <a:gd name="connsiteX1-27" fmla="*/ 4568823 w 4872037"/>
              <a:gd name="connsiteY1-28" fmla="*/ 0 h 476250"/>
              <a:gd name="connsiteX2-29" fmla="*/ 4872037 w 4872037"/>
              <a:gd name="connsiteY2-30" fmla="*/ 231777 h 476250"/>
              <a:gd name="connsiteX3-31" fmla="*/ 4648200 w 4872037"/>
              <a:gd name="connsiteY3-32" fmla="*/ 476250 h 476250"/>
              <a:gd name="connsiteX4-33" fmla="*/ 0 w 4872037"/>
              <a:gd name="connsiteY4-34" fmla="*/ 476250 h 476250"/>
              <a:gd name="connsiteX5-35" fmla="*/ 0 w 4872037"/>
              <a:gd name="connsiteY5-36" fmla="*/ 0 h 476250"/>
              <a:gd name="connsiteX0-37" fmla="*/ 0 w 4872037"/>
              <a:gd name="connsiteY0-38" fmla="*/ 0 h 481012"/>
              <a:gd name="connsiteX1-39" fmla="*/ 4568823 w 4872037"/>
              <a:gd name="connsiteY1-40" fmla="*/ 0 h 481012"/>
              <a:gd name="connsiteX2-41" fmla="*/ 4872037 w 4872037"/>
              <a:gd name="connsiteY2-42" fmla="*/ 231777 h 481012"/>
              <a:gd name="connsiteX3-43" fmla="*/ 4586288 w 4872037"/>
              <a:gd name="connsiteY3-44" fmla="*/ 481012 h 481012"/>
              <a:gd name="connsiteX4-45" fmla="*/ 0 w 4872037"/>
              <a:gd name="connsiteY4-46" fmla="*/ 476250 h 481012"/>
              <a:gd name="connsiteX5-47" fmla="*/ 0 w 4872037"/>
              <a:gd name="connsiteY5-48" fmla="*/ 0 h 481012"/>
              <a:gd name="connsiteX0-49" fmla="*/ 0 w 4872037"/>
              <a:gd name="connsiteY0-50" fmla="*/ 0 h 485775"/>
              <a:gd name="connsiteX1-51" fmla="*/ 4568823 w 4872037"/>
              <a:gd name="connsiteY1-52" fmla="*/ 0 h 485775"/>
              <a:gd name="connsiteX2-53" fmla="*/ 4872037 w 4872037"/>
              <a:gd name="connsiteY2-54" fmla="*/ 231777 h 485775"/>
              <a:gd name="connsiteX3-55" fmla="*/ 4581525 w 4872037"/>
              <a:gd name="connsiteY3-56" fmla="*/ 485775 h 485775"/>
              <a:gd name="connsiteX4-57" fmla="*/ 0 w 4872037"/>
              <a:gd name="connsiteY4-58" fmla="*/ 476250 h 485775"/>
              <a:gd name="connsiteX5-59" fmla="*/ 0 w 4872037"/>
              <a:gd name="connsiteY5-60" fmla="*/ 0 h 485775"/>
              <a:gd name="connsiteX0-61" fmla="*/ 0 w 4872037"/>
              <a:gd name="connsiteY0-62" fmla="*/ 0 h 490538"/>
              <a:gd name="connsiteX1-63" fmla="*/ 4568823 w 4872037"/>
              <a:gd name="connsiteY1-64" fmla="*/ 0 h 490538"/>
              <a:gd name="connsiteX2-65" fmla="*/ 4872037 w 4872037"/>
              <a:gd name="connsiteY2-66" fmla="*/ 231777 h 490538"/>
              <a:gd name="connsiteX3-67" fmla="*/ 4567237 w 4872037"/>
              <a:gd name="connsiteY3-68" fmla="*/ 490538 h 490538"/>
              <a:gd name="connsiteX4-69" fmla="*/ 0 w 4872037"/>
              <a:gd name="connsiteY4-70" fmla="*/ 476250 h 490538"/>
              <a:gd name="connsiteX5-71" fmla="*/ 0 w 4872037"/>
              <a:gd name="connsiteY5-72" fmla="*/ 0 h 490538"/>
              <a:gd name="connsiteX0-73" fmla="*/ 0 w 4876800"/>
              <a:gd name="connsiteY0-74" fmla="*/ 0 h 490538"/>
              <a:gd name="connsiteX1-75" fmla="*/ 4568823 w 4876800"/>
              <a:gd name="connsiteY1-76" fmla="*/ 0 h 490538"/>
              <a:gd name="connsiteX2-77" fmla="*/ 4876800 w 4876800"/>
              <a:gd name="connsiteY2-78" fmla="*/ 236540 h 490538"/>
              <a:gd name="connsiteX3-79" fmla="*/ 4567237 w 4876800"/>
              <a:gd name="connsiteY3-80" fmla="*/ 490538 h 490538"/>
              <a:gd name="connsiteX4-81" fmla="*/ 0 w 4876800"/>
              <a:gd name="connsiteY4-82" fmla="*/ 476250 h 490538"/>
              <a:gd name="connsiteX5-83" fmla="*/ 0 w 4876800"/>
              <a:gd name="connsiteY5-84" fmla="*/ 0 h 490538"/>
            </a:gdLst>
            <a:ahLst/>
            <a:cxnLst>
              <a:cxn ang="0">
                <a:pos x="connsiteX0-73" y="connsiteY0-74"/>
              </a:cxn>
              <a:cxn ang="0">
                <a:pos x="connsiteX1-75" y="connsiteY1-76"/>
              </a:cxn>
              <a:cxn ang="0">
                <a:pos x="connsiteX2-77" y="connsiteY2-78"/>
              </a:cxn>
              <a:cxn ang="0">
                <a:pos x="connsiteX3-79" y="connsiteY3-80"/>
              </a:cxn>
              <a:cxn ang="0">
                <a:pos x="connsiteX4-81" y="connsiteY4-82"/>
              </a:cxn>
              <a:cxn ang="0">
                <a:pos x="connsiteX5-83" y="connsiteY5-84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EB9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105" name="矩形 57"/>
          <p:cNvSpPr>
            <a:spLocks noChangeArrowheads="1"/>
          </p:cNvSpPr>
          <p:nvPr/>
        </p:nvSpPr>
        <p:spPr bwMode="auto">
          <a:xfrm>
            <a:off x="6508750" y="2986088"/>
            <a:ext cx="573087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94" tIns="43347" rIns="86694" bIns="43347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Franklin Gothic Medium" pitchFamily="34" charset="0"/>
                <a:ea typeface="微软雅黑" pitchFamily="34" charset="-122"/>
              </a:rPr>
              <a:t>总体原则</a:t>
            </a:r>
            <a:endParaRPr lang="zh-CN" altLang="en-US" sz="4000" b="1" dirty="0">
              <a:solidFill>
                <a:schemeClr val="bg1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1" name="六边形 20"/>
          <p:cNvSpPr/>
          <p:nvPr/>
        </p:nvSpPr>
        <p:spPr>
          <a:xfrm>
            <a:off x="5537200" y="1758950"/>
            <a:ext cx="992188" cy="787400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latin typeface="Impact" pitchFamily="34" charset="0"/>
                <a:ea typeface="微软雅黑" pitchFamily="34" charset="-122"/>
              </a:rPr>
              <a:t>01</a:t>
            </a:r>
            <a:endParaRPr lang="zh-CN" altLang="en-US" sz="2700" dirty="0"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57" name="六边形 56"/>
          <p:cNvSpPr/>
          <p:nvPr/>
        </p:nvSpPr>
        <p:spPr>
          <a:xfrm>
            <a:off x="5565775" y="2911475"/>
            <a:ext cx="992188" cy="787400"/>
          </a:xfrm>
          <a:prstGeom prst="hexagon">
            <a:avLst/>
          </a:prstGeom>
          <a:solidFill>
            <a:srgbClr val="EB9C4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latin typeface="Impact" pitchFamily="34" charset="0"/>
                <a:ea typeface="微软雅黑" pitchFamily="34" charset="-122"/>
              </a:rPr>
              <a:t>02</a:t>
            </a:r>
            <a:endParaRPr lang="zh-CN" altLang="en-US" sz="2700" dirty="0"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839788" y="1933575"/>
            <a:ext cx="2894012" cy="85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4" tIns="43347" rIns="86694" bIns="433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5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工作简报</a:t>
            </a:r>
            <a:endParaRPr lang="zh-CN" altLang="en-US" sz="5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剪去单角的矩形 22"/>
          <p:cNvSpPr/>
          <p:nvPr/>
        </p:nvSpPr>
        <p:spPr>
          <a:xfrm>
            <a:off x="6034088" y="4116388"/>
            <a:ext cx="5910262" cy="696912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-1" fmla="*/ 0 w 4772025"/>
              <a:gd name="connsiteY0-2" fmla="*/ 0 h 476250"/>
              <a:gd name="connsiteX1-3" fmla="*/ 4568823 w 4772025"/>
              <a:gd name="connsiteY1-4" fmla="*/ 0 h 476250"/>
              <a:gd name="connsiteX2-5" fmla="*/ 4772025 w 4772025"/>
              <a:gd name="connsiteY2-6" fmla="*/ 241302 h 476250"/>
              <a:gd name="connsiteX3-7" fmla="*/ 4648200 w 4772025"/>
              <a:gd name="connsiteY3-8" fmla="*/ 476250 h 476250"/>
              <a:gd name="connsiteX4-9" fmla="*/ 0 w 4772025"/>
              <a:gd name="connsiteY4-10" fmla="*/ 476250 h 476250"/>
              <a:gd name="connsiteX5-11" fmla="*/ 0 w 4772025"/>
              <a:gd name="connsiteY5-12" fmla="*/ 0 h 476250"/>
              <a:gd name="connsiteX0-13" fmla="*/ 0 w 4767262"/>
              <a:gd name="connsiteY0-14" fmla="*/ 0 h 476250"/>
              <a:gd name="connsiteX1-15" fmla="*/ 4568823 w 4767262"/>
              <a:gd name="connsiteY1-16" fmla="*/ 0 h 476250"/>
              <a:gd name="connsiteX2-17" fmla="*/ 4767262 w 4767262"/>
              <a:gd name="connsiteY2-18" fmla="*/ 207964 h 476250"/>
              <a:gd name="connsiteX3-19" fmla="*/ 4648200 w 4767262"/>
              <a:gd name="connsiteY3-20" fmla="*/ 476250 h 476250"/>
              <a:gd name="connsiteX4-21" fmla="*/ 0 w 4767262"/>
              <a:gd name="connsiteY4-22" fmla="*/ 476250 h 476250"/>
              <a:gd name="connsiteX5-23" fmla="*/ 0 w 4767262"/>
              <a:gd name="connsiteY5-24" fmla="*/ 0 h 476250"/>
              <a:gd name="connsiteX0-25" fmla="*/ 0 w 4872037"/>
              <a:gd name="connsiteY0-26" fmla="*/ 0 h 476250"/>
              <a:gd name="connsiteX1-27" fmla="*/ 4568823 w 4872037"/>
              <a:gd name="connsiteY1-28" fmla="*/ 0 h 476250"/>
              <a:gd name="connsiteX2-29" fmla="*/ 4872037 w 4872037"/>
              <a:gd name="connsiteY2-30" fmla="*/ 231777 h 476250"/>
              <a:gd name="connsiteX3-31" fmla="*/ 4648200 w 4872037"/>
              <a:gd name="connsiteY3-32" fmla="*/ 476250 h 476250"/>
              <a:gd name="connsiteX4-33" fmla="*/ 0 w 4872037"/>
              <a:gd name="connsiteY4-34" fmla="*/ 476250 h 476250"/>
              <a:gd name="connsiteX5-35" fmla="*/ 0 w 4872037"/>
              <a:gd name="connsiteY5-36" fmla="*/ 0 h 476250"/>
              <a:gd name="connsiteX0-37" fmla="*/ 0 w 4872037"/>
              <a:gd name="connsiteY0-38" fmla="*/ 0 h 481012"/>
              <a:gd name="connsiteX1-39" fmla="*/ 4568823 w 4872037"/>
              <a:gd name="connsiteY1-40" fmla="*/ 0 h 481012"/>
              <a:gd name="connsiteX2-41" fmla="*/ 4872037 w 4872037"/>
              <a:gd name="connsiteY2-42" fmla="*/ 231777 h 481012"/>
              <a:gd name="connsiteX3-43" fmla="*/ 4586288 w 4872037"/>
              <a:gd name="connsiteY3-44" fmla="*/ 481012 h 481012"/>
              <a:gd name="connsiteX4-45" fmla="*/ 0 w 4872037"/>
              <a:gd name="connsiteY4-46" fmla="*/ 476250 h 481012"/>
              <a:gd name="connsiteX5-47" fmla="*/ 0 w 4872037"/>
              <a:gd name="connsiteY5-48" fmla="*/ 0 h 481012"/>
              <a:gd name="connsiteX0-49" fmla="*/ 0 w 4872037"/>
              <a:gd name="connsiteY0-50" fmla="*/ 0 h 485775"/>
              <a:gd name="connsiteX1-51" fmla="*/ 4568823 w 4872037"/>
              <a:gd name="connsiteY1-52" fmla="*/ 0 h 485775"/>
              <a:gd name="connsiteX2-53" fmla="*/ 4872037 w 4872037"/>
              <a:gd name="connsiteY2-54" fmla="*/ 231777 h 485775"/>
              <a:gd name="connsiteX3-55" fmla="*/ 4581525 w 4872037"/>
              <a:gd name="connsiteY3-56" fmla="*/ 485775 h 485775"/>
              <a:gd name="connsiteX4-57" fmla="*/ 0 w 4872037"/>
              <a:gd name="connsiteY4-58" fmla="*/ 476250 h 485775"/>
              <a:gd name="connsiteX5-59" fmla="*/ 0 w 4872037"/>
              <a:gd name="connsiteY5-60" fmla="*/ 0 h 485775"/>
              <a:gd name="connsiteX0-61" fmla="*/ 0 w 4872037"/>
              <a:gd name="connsiteY0-62" fmla="*/ 0 h 490538"/>
              <a:gd name="connsiteX1-63" fmla="*/ 4568823 w 4872037"/>
              <a:gd name="connsiteY1-64" fmla="*/ 0 h 490538"/>
              <a:gd name="connsiteX2-65" fmla="*/ 4872037 w 4872037"/>
              <a:gd name="connsiteY2-66" fmla="*/ 231777 h 490538"/>
              <a:gd name="connsiteX3-67" fmla="*/ 4567237 w 4872037"/>
              <a:gd name="connsiteY3-68" fmla="*/ 490538 h 490538"/>
              <a:gd name="connsiteX4-69" fmla="*/ 0 w 4872037"/>
              <a:gd name="connsiteY4-70" fmla="*/ 476250 h 490538"/>
              <a:gd name="connsiteX5-71" fmla="*/ 0 w 4872037"/>
              <a:gd name="connsiteY5-72" fmla="*/ 0 h 490538"/>
              <a:gd name="connsiteX0-73" fmla="*/ 0 w 4876800"/>
              <a:gd name="connsiteY0-74" fmla="*/ 0 h 490538"/>
              <a:gd name="connsiteX1-75" fmla="*/ 4568823 w 4876800"/>
              <a:gd name="connsiteY1-76" fmla="*/ 0 h 490538"/>
              <a:gd name="connsiteX2-77" fmla="*/ 4876800 w 4876800"/>
              <a:gd name="connsiteY2-78" fmla="*/ 236540 h 490538"/>
              <a:gd name="connsiteX3-79" fmla="*/ 4567237 w 4876800"/>
              <a:gd name="connsiteY3-80" fmla="*/ 490538 h 490538"/>
              <a:gd name="connsiteX4-81" fmla="*/ 0 w 4876800"/>
              <a:gd name="connsiteY4-82" fmla="*/ 476250 h 490538"/>
              <a:gd name="connsiteX5-83" fmla="*/ 0 w 4876800"/>
              <a:gd name="connsiteY5-84" fmla="*/ 0 h 490538"/>
            </a:gdLst>
            <a:ahLst/>
            <a:cxnLst>
              <a:cxn ang="0">
                <a:pos x="connsiteX0-73" y="connsiteY0-74"/>
              </a:cxn>
              <a:cxn ang="0">
                <a:pos x="connsiteX1-75" y="connsiteY1-76"/>
              </a:cxn>
              <a:cxn ang="0">
                <a:pos x="connsiteX2-77" y="connsiteY2-78"/>
              </a:cxn>
              <a:cxn ang="0">
                <a:pos x="connsiteX3-79" y="connsiteY3-80"/>
              </a:cxn>
              <a:cxn ang="0">
                <a:pos x="connsiteX4-81" y="connsiteY4-82"/>
              </a:cxn>
              <a:cxn ang="0">
                <a:pos x="connsiteX5-83" y="connsiteY5-84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557963" y="4102100"/>
            <a:ext cx="3597275" cy="703263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lIns="86694" tIns="43347" rIns="86694" bIns="4334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Franklin Gothic Medium" pitchFamily="34" charset="0"/>
                <a:ea typeface="微软雅黑" pitchFamily="34" charset="-122"/>
              </a:rPr>
              <a:t>工作措施</a:t>
            </a:r>
            <a:endParaRPr lang="zh-CN" altLang="en-US" sz="4000" b="1" dirty="0">
              <a:solidFill>
                <a:schemeClr val="bg1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6" name="六边形 25"/>
          <p:cNvSpPr/>
          <p:nvPr/>
        </p:nvSpPr>
        <p:spPr>
          <a:xfrm>
            <a:off x="5516563" y="4024313"/>
            <a:ext cx="992187" cy="788987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latin typeface="Impact" pitchFamily="34" charset="0"/>
                <a:ea typeface="微软雅黑" pitchFamily="34" charset="-122"/>
              </a:rPr>
              <a:t>03</a:t>
            </a:r>
            <a:endParaRPr lang="zh-CN" altLang="en-US" sz="2700" dirty="0"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27" name="剪去单角的矩形 22"/>
          <p:cNvSpPr/>
          <p:nvPr/>
        </p:nvSpPr>
        <p:spPr>
          <a:xfrm>
            <a:off x="6302375" y="5405177"/>
            <a:ext cx="5889625" cy="669925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-1" fmla="*/ 0 w 4772025"/>
              <a:gd name="connsiteY0-2" fmla="*/ 0 h 476250"/>
              <a:gd name="connsiteX1-3" fmla="*/ 4568823 w 4772025"/>
              <a:gd name="connsiteY1-4" fmla="*/ 0 h 476250"/>
              <a:gd name="connsiteX2-5" fmla="*/ 4772025 w 4772025"/>
              <a:gd name="connsiteY2-6" fmla="*/ 241302 h 476250"/>
              <a:gd name="connsiteX3-7" fmla="*/ 4648200 w 4772025"/>
              <a:gd name="connsiteY3-8" fmla="*/ 476250 h 476250"/>
              <a:gd name="connsiteX4-9" fmla="*/ 0 w 4772025"/>
              <a:gd name="connsiteY4-10" fmla="*/ 476250 h 476250"/>
              <a:gd name="connsiteX5-11" fmla="*/ 0 w 4772025"/>
              <a:gd name="connsiteY5-12" fmla="*/ 0 h 476250"/>
              <a:gd name="connsiteX0-13" fmla="*/ 0 w 4767262"/>
              <a:gd name="connsiteY0-14" fmla="*/ 0 h 476250"/>
              <a:gd name="connsiteX1-15" fmla="*/ 4568823 w 4767262"/>
              <a:gd name="connsiteY1-16" fmla="*/ 0 h 476250"/>
              <a:gd name="connsiteX2-17" fmla="*/ 4767262 w 4767262"/>
              <a:gd name="connsiteY2-18" fmla="*/ 207964 h 476250"/>
              <a:gd name="connsiteX3-19" fmla="*/ 4648200 w 4767262"/>
              <a:gd name="connsiteY3-20" fmla="*/ 476250 h 476250"/>
              <a:gd name="connsiteX4-21" fmla="*/ 0 w 4767262"/>
              <a:gd name="connsiteY4-22" fmla="*/ 476250 h 476250"/>
              <a:gd name="connsiteX5-23" fmla="*/ 0 w 4767262"/>
              <a:gd name="connsiteY5-24" fmla="*/ 0 h 476250"/>
              <a:gd name="connsiteX0-25" fmla="*/ 0 w 4872037"/>
              <a:gd name="connsiteY0-26" fmla="*/ 0 h 476250"/>
              <a:gd name="connsiteX1-27" fmla="*/ 4568823 w 4872037"/>
              <a:gd name="connsiteY1-28" fmla="*/ 0 h 476250"/>
              <a:gd name="connsiteX2-29" fmla="*/ 4872037 w 4872037"/>
              <a:gd name="connsiteY2-30" fmla="*/ 231777 h 476250"/>
              <a:gd name="connsiteX3-31" fmla="*/ 4648200 w 4872037"/>
              <a:gd name="connsiteY3-32" fmla="*/ 476250 h 476250"/>
              <a:gd name="connsiteX4-33" fmla="*/ 0 w 4872037"/>
              <a:gd name="connsiteY4-34" fmla="*/ 476250 h 476250"/>
              <a:gd name="connsiteX5-35" fmla="*/ 0 w 4872037"/>
              <a:gd name="connsiteY5-36" fmla="*/ 0 h 476250"/>
              <a:gd name="connsiteX0-37" fmla="*/ 0 w 4872037"/>
              <a:gd name="connsiteY0-38" fmla="*/ 0 h 481012"/>
              <a:gd name="connsiteX1-39" fmla="*/ 4568823 w 4872037"/>
              <a:gd name="connsiteY1-40" fmla="*/ 0 h 481012"/>
              <a:gd name="connsiteX2-41" fmla="*/ 4872037 w 4872037"/>
              <a:gd name="connsiteY2-42" fmla="*/ 231777 h 481012"/>
              <a:gd name="connsiteX3-43" fmla="*/ 4586288 w 4872037"/>
              <a:gd name="connsiteY3-44" fmla="*/ 481012 h 481012"/>
              <a:gd name="connsiteX4-45" fmla="*/ 0 w 4872037"/>
              <a:gd name="connsiteY4-46" fmla="*/ 476250 h 481012"/>
              <a:gd name="connsiteX5-47" fmla="*/ 0 w 4872037"/>
              <a:gd name="connsiteY5-48" fmla="*/ 0 h 481012"/>
              <a:gd name="connsiteX0-49" fmla="*/ 0 w 4872037"/>
              <a:gd name="connsiteY0-50" fmla="*/ 0 h 485775"/>
              <a:gd name="connsiteX1-51" fmla="*/ 4568823 w 4872037"/>
              <a:gd name="connsiteY1-52" fmla="*/ 0 h 485775"/>
              <a:gd name="connsiteX2-53" fmla="*/ 4872037 w 4872037"/>
              <a:gd name="connsiteY2-54" fmla="*/ 231777 h 485775"/>
              <a:gd name="connsiteX3-55" fmla="*/ 4581525 w 4872037"/>
              <a:gd name="connsiteY3-56" fmla="*/ 485775 h 485775"/>
              <a:gd name="connsiteX4-57" fmla="*/ 0 w 4872037"/>
              <a:gd name="connsiteY4-58" fmla="*/ 476250 h 485775"/>
              <a:gd name="connsiteX5-59" fmla="*/ 0 w 4872037"/>
              <a:gd name="connsiteY5-60" fmla="*/ 0 h 485775"/>
              <a:gd name="connsiteX0-61" fmla="*/ 0 w 4872037"/>
              <a:gd name="connsiteY0-62" fmla="*/ 0 h 490538"/>
              <a:gd name="connsiteX1-63" fmla="*/ 4568823 w 4872037"/>
              <a:gd name="connsiteY1-64" fmla="*/ 0 h 490538"/>
              <a:gd name="connsiteX2-65" fmla="*/ 4872037 w 4872037"/>
              <a:gd name="connsiteY2-66" fmla="*/ 231777 h 490538"/>
              <a:gd name="connsiteX3-67" fmla="*/ 4567237 w 4872037"/>
              <a:gd name="connsiteY3-68" fmla="*/ 490538 h 490538"/>
              <a:gd name="connsiteX4-69" fmla="*/ 0 w 4872037"/>
              <a:gd name="connsiteY4-70" fmla="*/ 476250 h 490538"/>
              <a:gd name="connsiteX5-71" fmla="*/ 0 w 4872037"/>
              <a:gd name="connsiteY5-72" fmla="*/ 0 h 490538"/>
              <a:gd name="connsiteX0-73" fmla="*/ 0 w 4876800"/>
              <a:gd name="connsiteY0-74" fmla="*/ 0 h 490538"/>
              <a:gd name="connsiteX1-75" fmla="*/ 4568823 w 4876800"/>
              <a:gd name="connsiteY1-76" fmla="*/ 0 h 490538"/>
              <a:gd name="connsiteX2-77" fmla="*/ 4876800 w 4876800"/>
              <a:gd name="connsiteY2-78" fmla="*/ 236540 h 490538"/>
              <a:gd name="connsiteX3-79" fmla="*/ 4567237 w 4876800"/>
              <a:gd name="connsiteY3-80" fmla="*/ 490538 h 490538"/>
              <a:gd name="connsiteX4-81" fmla="*/ 0 w 4876800"/>
              <a:gd name="connsiteY4-82" fmla="*/ 476250 h 490538"/>
              <a:gd name="connsiteX5-83" fmla="*/ 0 w 4876800"/>
              <a:gd name="connsiteY5-84" fmla="*/ 0 h 490538"/>
            </a:gdLst>
            <a:ahLst/>
            <a:cxnLst>
              <a:cxn ang="0">
                <a:pos x="connsiteX0-73" y="connsiteY0-74"/>
              </a:cxn>
              <a:cxn ang="0">
                <a:pos x="connsiteX1-75" y="connsiteY1-76"/>
              </a:cxn>
              <a:cxn ang="0">
                <a:pos x="connsiteX2-77" y="connsiteY2-78"/>
              </a:cxn>
              <a:cxn ang="0">
                <a:pos x="connsiteX3-79" y="connsiteY3-80"/>
              </a:cxn>
              <a:cxn ang="0">
                <a:pos x="connsiteX4-81" y="connsiteY4-82"/>
              </a:cxn>
              <a:cxn ang="0">
                <a:pos x="connsiteX5-83" y="connsiteY5-84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28" name="六边形 27"/>
          <p:cNvSpPr/>
          <p:nvPr/>
        </p:nvSpPr>
        <p:spPr>
          <a:xfrm>
            <a:off x="5561653" y="5342625"/>
            <a:ext cx="992188" cy="787400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 smtClean="0">
                <a:latin typeface="Impact" pitchFamily="34" charset="0"/>
                <a:ea typeface="微软雅黑" pitchFamily="34" charset="-122"/>
              </a:rPr>
              <a:t>04</a:t>
            </a:r>
            <a:endParaRPr lang="zh-CN" altLang="en-US" sz="2700" dirty="0"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32" name="矩形 45"/>
          <p:cNvSpPr>
            <a:spLocks noChangeArrowheads="1"/>
          </p:cNvSpPr>
          <p:nvPr/>
        </p:nvSpPr>
        <p:spPr bwMode="auto">
          <a:xfrm>
            <a:off x="6605895" y="5426431"/>
            <a:ext cx="3252847" cy="70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694" tIns="43347" rIns="86694" bIns="43347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Franklin Gothic Medium" pitchFamily="34" charset="0"/>
                <a:ea typeface="微软雅黑" pitchFamily="34" charset="-122"/>
              </a:rPr>
              <a:t>服务案例分享</a:t>
            </a:r>
            <a:endParaRPr lang="zh-CN" altLang="en-US" sz="4000" b="1" dirty="0">
              <a:solidFill>
                <a:schemeClr val="bg1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7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6"/>
          <p:cNvSpPr>
            <a:spLocks noChangeArrowheads="1"/>
          </p:cNvSpPr>
          <p:nvPr/>
        </p:nvSpPr>
        <p:spPr bwMode="auto">
          <a:xfrm>
            <a:off x="6191250" y="1797050"/>
            <a:ext cx="5999163" cy="3621088"/>
          </a:xfrm>
          <a:prstGeom prst="rect">
            <a:avLst/>
          </a:prstGeom>
          <a:solidFill>
            <a:srgbClr val="1E80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94" tIns="43347" rIns="86694" bIns="43347" anchor="ctr"/>
          <a:lstStyle/>
          <a:p>
            <a:pPr algn="ctr"/>
            <a:endParaRPr lang="zh-CN" altLang="en-US" sz="240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5123" name="矩形 1"/>
          <p:cNvSpPr>
            <a:spLocks noChangeArrowheads="1"/>
          </p:cNvSpPr>
          <p:nvPr/>
        </p:nvSpPr>
        <p:spPr bwMode="auto">
          <a:xfrm>
            <a:off x="1588" y="0"/>
            <a:ext cx="762000" cy="6858000"/>
          </a:xfrm>
          <a:prstGeom prst="rect">
            <a:avLst/>
          </a:prstGeom>
          <a:solidFill>
            <a:srgbClr val="FBB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94" tIns="43347" rIns="86694" bIns="43347" anchor="ctr"/>
          <a:lstStyle/>
          <a:p>
            <a:pPr algn="ctr"/>
            <a:endParaRPr lang="zh-CN" altLang="en-US" sz="240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703263" y="-53975"/>
            <a:ext cx="5510212" cy="69119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lIns="86694" tIns="43347" rIns="86694" bIns="4334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3" name="TextBox 32"/>
          <p:cNvSpPr txBox="1">
            <a:spLocks noChangeArrowheads="1"/>
          </p:cNvSpPr>
          <p:nvPr/>
        </p:nvSpPr>
        <p:spPr bwMode="auto">
          <a:xfrm>
            <a:off x="7716838" y="2927350"/>
            <a:ext cx="447516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94" tIns="43347" rIns="86694" bIns="433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600" b="1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cs typeface="Arial" pitchFamily="34" charset="0"/>
              </a:rPr>
              <a:t>工作目标</a:t>
            </a:r>
            <a:endParaRPr lang="zh-CN" altLang="en-US" sz="4600" b="1" dirty="0">
              <a:solidFill>
                <a:schemeClr val="bg1"/>
              </a:solidFill>
              <a:latin typeface="Impact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6443663" y="2581275"/>
            <a:ext cx="1827212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94" tIns="43347" rIns="86694" bIns="433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91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01</a:t>
            </a:r>
            <a:endParaRPr lang="zh-CN" altLang="en-US" sz="22700" dirty="0">
              <a:solidFill>
                <a:schemeClr val="bg1"/>
              </a:solidFill>
              <a:latin typeface="Impact" pitchFamily="34" charset="0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75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12" grpId="0" animBg="1"/>
      <p:bldP spid="13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066800" y="1064526"/>
            <a:ext cx="10039350" cy="345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306" tIns="32653" rIns="65306" bIns="32653">
            <a:spAutoFit/>
          </a:bodyPr>
          <a:lstStyle>
            <a:lvl1pPr defTabSz="652463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652463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652463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652463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652463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4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                           </a:t>
            </a:r>
            <a:r>
              <a:rPr lang="zh-CN" altLang="en-US" sz="6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工作目标</a:t>
            </a:r>
            <a:endParaRPr lang="en-US" altLang="zh-CN" sz="6000" dirty="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endParaRPr lang="en-US" altLang="zh-CN" sz="4000" dirty="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以客户为中心，立足老年人支付服务需求，完善适老化支付服务流程，便利老年人办理支付结算业务，优化老年人支付服务体验。</a:t>
            </a:r>
            <a:endParaRPr lang="zh-CN" altLang="en-US" sz="40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3390900" y="1428750"/>
            <a:ext cx="4800600" cy="3924300"/>
            <a:chOff x="999059" y="1708340"/>
            <a:chExt cx="3828393" cy="4080857"/>
          </a:xfrm>
        </p:grpSpPr>
        <p:grpSp>
          <p:nvGrpSpPr>
            <p:cNvPr id="8196" name="组合 9"/>
            <p:cNvGrpSpPr>
              <a:grpSpLocks/>
            </p:cNvGrpSpPr>
            <p:nvPr/>
          </p:nvGrpSpPr>
          <p:grpSpPr bwMode="auto"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8199" name="Freeform 5"/>
              <p:cNvSpPr>
                <a:spLocks/>
              </p:cNvSpPr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2147483647 w 304"/>
                  <a:gd name="T1" fmla="*/ 2147483647 h 366"/>
                  <a:gd name="T2" fmla="*/ 2147483647 w 304"/>
                  <a:gd name="T3" fmla="*/ 2147483647 h 366"/>
                  <a:gd name="T4" fmla="*/ 0 w 304"/>
                  <a:gd name="T5" fmla="*/ 2147483647 h 366"/>
                  <a:gd name="T6" fmla="*/ 0 w 304"/>
                  <a:gd name="T7" fmla="*/ 0 h 366"/>
                  <a:gd name="T8" fmla="*/ 2147483647 w 304"/>
                  <a:gd name="T9" fmla="*/ 0 h 366"/>
                  <a:gd name="T10" fmla="*/ 2147483647 w 304"/>
                  <a:gd name="T11" fmla="*/ 2147483647 h 366"/>
                  <a:gd name="T12" fmla="*/ 2147483647 w 304"/>
                  <a:gd name="T13" fmla="*/ 2147483647 h 3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605" tIns="44803" rIns="89605" bIns="44803"/>
              <a:lstStyle/>
              <a:p>
                <a:endParaRPr lang="zh-CN" altLang="en-US"/>
              </a:p>
            </p:txBody>
          </p:sp>
          <p:sp>
            <p:nvSpPr>
              <p:cNvPr id="8200" name="Freeform 6"/>
              <p:cNvSpPr>
                <a:spLocks/>
              </p:cNvSpPr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2147483647 w 304"/>
                  <a:gd name="T1" fmla="*/ 2147483647 h 366"/>
                  <a:gd name="T2" fmla="*/ 2147483647 w 304"/>
                  <a:gd name="T3" fmla="*/ 2147483647 h 366"/>
                  <a:gd name="T4" fmla="*/ 0 w 304"/>
                  <a:gd name="T5" fmla="*/ 2147483647 h 366"/>
                  <a:gd name="T6" fmla="*/ 0 w 304"/>
                  <a:gd name="T7" fmla="*/ 0 h 366"/>
                  <a:gd name="T8" fmla="*/ 2147483647 w 304"/>
                  <a:gd name="T9" fmla="*/ 0 h 366"/>
                  <a:gd name="T10" fmla="*/ 2147483647 w 304"/>
                  <a:gd name="T11" fmla="*/ 2147483647 h 366"/>
                  <a:gd name="T12" fmla="*/ 2147483647 w 304"/>
                  <a:gd name="T13" fmla="*/ 2147483647 h 3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605" tIns="44803" rIns="89605" bIns="44803"/>
              <a:lstStyle/>
              <a:p>
                <a:endParaRPr lang="zh-CN" altLang="en-US"/>
              </a:p>
            </p:txBody>
          </p:sp>
          <p:sp>
            <p:nvSpPr>
              <p:cNvPr id="8201" name="Rectangle 8"/>
              <p:cNvSpPr>
                <a:spLocks noChangeArrowheads="1"/>
              </p:cNvSpPr>
              <p:nvPr/>
            </p:nvSpPr>
            <p:spPr bwMode="auto">
              <a:xfrm>
                <a:off x="4203470" y="1922230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9605" tIns="44803" rIns="89605" bIns="44803"/>
              <a:lstStyle/>
              <a:p>
                <a:r>
                  <a:rPr lang="en-US" altLang="zh-CN" sz="4800" dirty="0" smtClean="0">
                    <a:latin typeface="印品黑体"/>
                    <a:ea typeface="印品黑体"/>
                    <a:cs typeface="印品黑体"/>
                  </a:rPr>
                  <a:t>    02</a:t>
                </a:r>
                <a:endParaRPr lang="zh-CN" altLang="en-US" sz="4800" dirty="0">
                  <a:latin typeface="印品黑体"/>
                  <a:ea typeface="印品黑体"/>
                  <a:cs typeface="印品黑体"/>
                </a:endParaRPr>
              </a:p>
            </p:txBody>
          </p:sp>
          <p:sp>
            <p:nvSpPr>
              <p:cNvPr id="8202" name="Freeform 9"/>
              <p:cNvSpPr>
                <a:spLocks/>
              </p:cNvSpPr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2147483647 w 55"/>
                  <a:gd name="T1" fmla="*/ 2147483647 h 17"/>
                  <a:gd name="T2" fmla="*/ 2147483647 w 55"/>
                  <a:gd name="T3" fmla="*/ 2147483647 h 17"/>
                  <a:gd name="T4" fmla="*/ 2147483647 w 55"/>
                  <a:gd name="T5" fmla="*/ 2147483647 h 17"/>
                  <a:gd name="T6" fmla="*/ 0 w 55"/>
                  <a:gd name="T7" fmla="*/ 2147483647 h 17"/>
                  <a:gd name="T8" fmla="*/ 0 w 55"/>
                  <a:gd name="T9" fmla="*/ 2147483647 h 17"/>
                  <a:gd name="T10" fmla="*/ 2147483647 w 55"/>
                  <a:gd name="T11" fmla="*/ 0 h 17"/>
                  <a:gd name="T12" fmla="*/ 2147483647 w 55"/>
                  <a:gd name="T13" fmla="*/ 0 h 17"/>
                  <a:gd name="T14" fmla="*/ 2147483647 w 55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605" tIns="44803" rIns="89605" bIns="44803"/>
              <a:lstStyle/>
              <a:p>
                <a:endParaRPr lang="zh-CN" altLang="en-US"/>
              </a:p>
            </p:txBody>
          </p:sp>
          <p:sp>
            <p:nvSpPr>
              <p:cNvPr id="8203" name="Freeform 10"/>
              <p:cNvSpPr>
                <a:spLocks/>
              </p:cNvSpPr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2147483647 w 55"/>
                  <a:gd name="T1" fmla="*/ 2147483647 h 17"/>
                  <a:gd name="T2" fmla="*/ 2147483647 w 55"/>
                  <a:gd name="T3" fmla="*/ 2147483647 h 17"/>
                  <a:gd name="T4" fmla="*/ 2147483647 w 55"/>
                  <a:gd name="T5" fmla="*/ 2147483647 h 17"/>
                  <a:gd name="T6" fmla="*/ 0 w 55"/>
                  <a:gd name="T7" fmla="*/ 2147483647 h 17"/>
                  <a:gd name="T8" fmla="*/ 0 w 55"/>
                  <a:gd name="T9" fmla="*/ 2147483647 h 17"/>
                  <a:gd name="T10" fmla="*/ 2147483647 w 55"/>
                  <a:gd name="T11" fmla="*/ 0 h 17"/>
                  <a:gd name="T12" fmla="*/ 2147483647 w 55"/>
                  <a:gd name="T13" fmla="*/ 0 h 17"/>
                  <a:gd name="T14" fmla="*/ 2147483647 w 55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605" tIns="44803" rIns="89605" bIns="44803"/>
              <a:lstStyle/>
              <a:p>
                <a:endParaRPr lang="zh-CN" altLang="en-US"/>
              </a:p>
            </p:txBody>
          </p:sp>
          <p:sp>
            <p:nvSpPr>
              <p:cNvPr id="8204" name="Freeform 11"/>
              <p:cNvSpPr>
                <a:spLocks/>
              </p:cNvSpPr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2147483647 w 55"/>
                  <a:gd name="T1" fmla="*/ 2147483647 h 17"/>
                  <a:gd name="T2" fmla="*/ 2147483647 w 55"/>
                  <a:gd name="T3" fmla="*/ 2147483647 h 17"/>
                  <a:gd name="T4" fmla="*/ 2147483647 w 55"/>
                  <a:gd name="T5" fmla="*/ 2147483647 h 17"/>
                  <a:gd name="T6" fmla="*/ 0 w 55"/>
                  <a:gd name="T7" fmla="*/ 2147483647 h 17"/>
                  <a:gd name="T8" fmla="*/ 0 w 55"/>
                  <a:gd name="T9" fmla="*/ 2147483647 h 17"/>
                  <a:gd name="T10" fmla="*/ 2147483647 w 55"/>
                  <a:gd name="T11" fmla="*/ 0 h 17"/>
                  <a:gd name="T12" fmla="*/ 2147483647 w 55"/>
                  <a:gd name="T13" fmla="*/ 0 h 17"/>
                  <a:gd name="T14" fmla="*/ 2147483647 w 55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605" tIns="44803" rIns="89605" bIns="44803"/>
              <a:lstStyle/>
              <a:p>
                <a:endParaRPr lang="zh-CN" altLang="en-US"/>
              </a:p>
            </p:txBody>
          </p:sp>
          <p:sp>
            <p:nvSpPr>
              <p:cNvPr id="8205" name="Freeform 12"/>
              <p:cNvSpPr>
                <a:spLocks/>
              </p:cNvSpPr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2147483647 w 55"/>
                  <a:gd name="T1" fmla="*/ 2147483647 h 17"/>
                  <a:gd name="T2" fmla="*/ 2147483647 w 55"/>
                  <a:gd name="T3" fmla="*/ 2147483647 h 17"/>
                  <a:gd name="T4" fmla="*/ 2147483647 w 55"/>
                  <a:gd name="T5" fmla="*/ 2147483647 h 17"/>
                  <a:gd name="T6" fmla="*/ 0 w 55"/>
                  <a:gd name="T7" fmla="*/ 2147483647 h 17"/>
                  <a:gd name="T8" fmla="*/ 0 w 55"/>
                  <a:gd name="T9" fmla="*/ 2147483647 h 17"/>
                  <a:gd name="T10" fmla="*/ 2147483647 w 55"/>
                  <a:gd name="T11" fmla="*/ 0 h 17"/>
                  <a:gd name="T12" fmla="*/ 2147483647 w 55"/>
                  <a:gd name="T13" fmla="*/ 0 h 17"/>
                  <a:gd name="T14" fmla="*/ 2147483647 w 55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605" tIns="44803" rIns="89605" bIns="44803"/>
              <a:lstStyle/>
              <a:p>
                <a:endParaRPr lang="zh-CN" altLang="en-US"/>
              </a:p>
            </p:txBody>
          </p:sp>
          <p:sp>
            <p:nvSpPr>
              <p:cNvPr id="8206" name="Freeform 13"/>
              <p:cNvSpPr>
                <a:spLocks/>
              </p:cNvSpPr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2147483647 w 55"/>
                  <a:gd name="T1" fmla="*/ 2147483647 h 17"/>
                  <a:gd name="T2" fmla="*/ 2147483647 w 55"/>
                  <a:gd name="T3" fmla="*/ 2147483647 h 17"/>
                  <a:gd name="T4" fmla="*/ 2147483647 w 55"/>
                  <a:gd name="T5" fmla="*/ 2147483647 h 17"/>
                  <a:gd name="T6" fmla="*/ 0 w 55"/>
                  <a:gd name="T7" fmla="*/ 2147483647 h 17"/>
                  <a:gd name="T8" fmla="*/ 0 w 55"/>
                  <a:gd name="T9" fmla="*/ 2147483647 h 17"/>
                  <a:gd name="T10" fmla="*/ 2147483647 w 55"/>
                  <a:gd name="T11" fmla="*/ 0 h 17"/>
                  <a:gd name="T12" fmla="*/ 2147483647 w 55"/>
                  <a:gd name="T13" fmla="*/ 0 h 17"/>
                  <a:gd name="T14" fmla="*/ 2147483647 w 55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605" tIns="44803" rIns="89605" bIns="44803"/>
              <a:lstStyle/>
              <a:p>
                <a:endParaRPr lang="zh-CN" altLang="en-US"/>
              </a:p>
            </p:txBody>
          </p:sp>
          <p:sp>
            <p:nvSpPr>
              <p:cNvPr id="8207" name="Freeform 14"/>
              <p:cNvSpPr>
                <a:spLocks/>
              </p:cNvSpPr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2147483647 w 55"/>
                  <a:gd name="T1" fmla="*/ 2147483647 h 17"/>
                  <a:gd name="T2" fmla="*/ 2147483647 w 55"/>
                  <a:gd name="T3" fmla="*/ 2147483647 h 17"/>
                  <a:gd name="T4" fmla="*/ 2147483647 w 55"/>
                  <a:gd name="T5" fmla="*/ 2147483647 h 17"/>
                  <a:gd name="T6" fmla="*/ 0 w 55"/>
                  <a:gd name="T7" fmla="*/ 2147483647 h 17"/>
                  <a:gd name="T8" fmla="*/ 0 w 55"/>
                  <a:gd name="T9" fmla="*/ 2147483647 h 17"/>
                  <a:gd name="T10" fmla="*/ 2147483647 w 55"/>
                  <a:gd name="T11" fmla="*/ 0 h 17"/>
                  <a:gd name="T12" fmla="*/ 2147483647 w 55"/>
                  <a:gd name="T13" fmla="*/ 0 h 17"/>
                  <a:gd name="T14" fmla="*/ 2147483647 w 55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605" tIns="44803" rIns="89605" bIns="44803"/>
              <a:lstStyle/>
              <a:p>
                <a:endParaRPr lang="zh-CN" altLang="en-US"/>
              </a:p>
            </p:txBody>
          </p:sp>
          <p:sp>
            <p:nvSpPr>
              <p:cNvPr id="8208" name="Freeform 15"/>
              <p:cNvSpPr>
                <a:spLocks/>
              </p:cNvSpPr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2147483647 w 55"/>
                  <a:gd name="T1" fmla="*/ 2147483647 h 17"/>
                  <a:gd name="T2" fmla="*/ 2147483647 w 55"/>
                  <a:gd name="T3" fmla="*/ 2147483647 h 17"/>
                  <a:gd name="T4" fmla="*/ 2147483647 w 55"/>
                  <a:gd name="T5" fmla="*/ 2147483647 h 17"/>
                  <a:gd name="T6" fmla="*/ 0 w 55"/>
                  <a:gd name="T7" fmla="*/ 2147483647 h 17"/>
                  <a:gd name="T8" fmla="*/ 0 w 55"/>
                  <a:gd name="T9" fmla="*/ 2147483647 h 17"/>
                  <a:gd name="T10" fmla="*/ 2147483647 w 55"/>
                  <a:gd name="T11" fmla="*/ 0 h 17"/>
                  <a:gd name="T12" fmla="*/ 2147483647 w 55"/>
                  <a:gd name="T13" fmla="*/ 0 h 17"/>
                  <a:gd name="T14" fmla="*/ 2147483647 w 55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605" tIns="44803" rIns="89605" bIns="44803"/>
              <a:lstStyle/>
              <a:p>
                <a:endParaRPr lang="zh-CN" altLang="en-US"/>
              </a:p>
            </p:txBody>
          </p:sp>
          <p:sp>
            <p:nvSpPr>
              <p:cNvPr id="8209" name="Freeform 16"/>
              <p:cNvSpPr>
                <a:spLocks/>
              </p:cNvSpPr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2147483647 w 55"/>
                  <a:gd name="T1" fmla="*/ 2147483647 h 17"/>
                  <a:gd name="T2" fmla="*/ 2147483647 w 55"/>
                  <a:gd name="T3" fmla="*/ 2147483647 h 17"/>
                  <a:gd name="T4" fmla="*/ 2147483647 w 55"/>
                  <a:gd name="T5" fmla="*/ 2147483647 h 17"/>
                  <a:gd name="T6" fmla="*/ 0 w 55"/>
                  <a:gd name="T7" fmla="*/ 2147483647 h 17"/>
                  <a:gd name="T8" fmla="*/ 0 w 55"/>
                  <a:gd name="T9" fmla="*/ 2147483647 h 17"/>
                  <a:gd name="T10" fmla="*/ 2147483647 w 55"/>
                  <a:gd name="T11" fmla="*/ 0 h 17"/>
                  <a:gd name="T12" fmla="*/ 2147483647 w 55"/>
                  <a:gd name="T13" fmla="*/ 0 h 17"/>
                  <a:gd name="T14" fmla="*/ 2147483647 w 55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605" tIns="44803" rIns="89605" bIns="44803"/>
              <a:lstStyle/>
              <a:p>
                <a:endParaRPr lang="zh-CN" altLang="en-US"/>
              </a:p>
            </p:txBody>
          </p:sp>
          <p:sp>
            <p:nvSpPr>
              <p:cNvPr id="8210" name="Freeform 17"/>
              <p:cNvSpPr>
                <a:spLocks/>
              </p:cNvSpPr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2147483647 w 55"/>
                  <a:gd name="T1" fmla="*/ 2147483647 h 17"/>
                  <a:gd name="T2" fmla="*/ 2147483647 w 55"/>
                  <a:gd name="T3" fmla="*/ 2147483647 h 17"/>
                  <a:gd name="T4" fmla="*/ 2147483647 w 55"/>
                  <a:gd name="T5" fmla="*/ 2147483647 h 17"/>
                  <a:gd name="T6" fmla="*/ 0 w 55"/>
                  <a:gd name="T7" fmla="*/ 2147483647 h 17"/>
                  <a:gd name="T8" fmla="*/ 0 w 55"/>
                  <a:gd name="T9" fmla="*/ 2147483647 h 17"/>
                  <a:gd name="T10" fmla="*/ 2147483647 w 55"/>
                  <a:gd name="T11" fmla="*/ 0 h 17"/>
                  <a:gd name="T12" fmla="*/ 2147483647 w 55"/>
                  <a:gd name="T13" fmla="*/ 0 h 17"/>
                  <a:gd name="T14" fmla="*/ 2147483647 w 55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605" tIns="44803" rIns="89605" bIns="44803"/>
              <a:lstStyle/>
              <a:p>
                <a:endParaRPr lang="zh-CN" altLang="en-US"/>
              </a:p>
            </p:txBody>
          </p:sp>
          <p:sp>
            <p:nvSpPr>
              <p:cNvPr id="8211" name="Freeform 18"/>
              <p:cNvSpPr>
                <a:spLocks/>
              </p:cNvSpPr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2147483647 w 55"/>
                  <a:gd name="T1" fmla="*/ 2147483647 h 17"/>
                  <a:gd name="T2" fmla="*/ 2147483647 w 55"/>
                  <a:gd name="T3" fmla="*/ 2147483647 h 17"/>
                  <a:gd name="T4" fmla="*/ 2147483647 w 55"/>
                  <a:gd name="T5" fmla="*/ 2147483647 h 17"/>
                  <a:gd name="T6" fmla="*/ 0 w 55"/>
                  <a:gd name="T7" fmla="*/ 2147483647 h 17"/>
                  <a:gd name="T8" fmla="*/ 0 w 55"/>
                  <a:gd name="T9" fmla="*/ 2147483647 h 17"/>
                  <a:gd name="T10" fmla="*/ 2147483647 w 55"/>
                  <a:gd name="T11" fmla="*/ 0 h 17"/>
                  <a:gd name="T12" fmla="*/ 2147483647 w 55"/>
                  <a:gd name="T13" fmla="*/ 0 h 17"/>
                  <a:gd name="T14" fmla="*/ 2147483647 w 55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605" tIns="44803" rIns="89605" bIns="44803"/>
              <a:lstStyle/>
              <a:p>
                <a:endParaRPr lang="zh-CN" altLang="en-US"/>
              </a:p>
            </p:txBody>
          </p:sp>
          <p:sp>
            <p:nvSpPr>
              <p:cNvPr id="8212" name="Freeform 19"/>
              <p:cNvSpPr>
                <a:spLocks/>
              </p:cNvSpPr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2147483647 w 55"/>
                  <a:gd name="T1" fmla="*/ 2147483647 h 17"/>
                  <a:gd name="T2" fmla="*/ 2147483647 w 55"/>
                  <a:gd name="T3" fmla="*/ 2147483647 h 17"/>
                  <a:gd name="T4" fmla="*/ 2147483647 w 55"/>
                  <a:gd name="T5" fmla="*/ 2147483647 h 17"/>
                  <a:gd name="T6" fmla="*/ 0 w 55"/>
                  <a:gd name="T7" fmla="*/ 2147483647 h 17"/>
                  <a:gd name="T8" fmla="*/ 0 w 55"/>
                  <a:gd name="T9" fmla="*/ 2147483647 h 17"/>
                  <a:gd name="T10" fmla="*/ 2147483647 w 55"/>
                  <a:gd name="T11" fmla="*/ 0 h 17"/>
                  <a:gd name="T12" fmla="*/ 2147483647 w 55"/>
                  <a:gd name="T13" fmla="*/ 0 h 17"/>
                  <a:gd name="T14" fmla="*/ 2147483647 w 55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9605" tIns="44803" rIns="89605" bIns="44803"/>
              <a:lstStyle/>
              <a:p>
                <a:endParaRPr lang="zh-CN" altLang="en-US"/>
              </a:p>
            </p:txBody>
          </p:sp>
        </p:grpSp>
        <p:sp>
          <p:nvSpPr>
            <p:cNvPr id="8197" name="矩形 259"/>
            <p:cNvSpPr>
              <a:spLocks noChangeArrowheads="1"/>
            </p:cNvSpPr>
            <p:nvPr/>
          </p:nvSpPr>
          <p:spPr bwMode="auto">
            <a:xfrm>
              <a:off x="2307093" y="2699234"/>
              <a:ext cx="1656693" cy="65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Font typeface="Arial" pitchFamily="34" charset="0"/>
                <a:buNone/>
              </a:pPr>
              <a:endParaRPr lang="zh-CN" altLang="en-US" sz="4000" b="1" dirty="0">
                <a:solidFill>
                  <a:srgbClr val="4D4D4D"/>
                </a:solidFill>
                <a:latin typeface="印品黑体"/>
                <a:ea typeface="印品黑体"/>
                <a:cs typeface="Arial" pitchFamily="34" charset="0"/>
                <a:sym typeface="Calibri" pitchFamily="34" charset="0"/>
              </a:endParaRPr>
            </a:p>
          </p:txBody>
        </p:sp>
        <p:sp>
          <p:nvSpPr>
            <p:cNvPr id="8198" name="矩形 259"/>
            <p:cNvSpPr>
              <a:spLocks noChangeArrowheads="1"/>
            </p:cNvSpPr>
            <p:nvPr/>
          </p:nvSpPr>
          <p:spPr bwMode="auto">
            <a:xfrm>
              <a:off x="1674449" y="3695223"/>
              <a:ext cx="2530129" cy="768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Font typeface="Arial" pitchFamily="34" charset="0"/>
                <a:buNone/>
              </a:pPr>
              <a:r>
                <a:rPr lang="zh-CN" altLang="en-US" sz="4800" b="1" dirty="0" smtClean="0">
                  <a:solidFill>
                    <a:schemeClr val="bg1"/>
                  </a:solidFill>
                  <a:latin typeface="印品黑体"/>
                  <a:ea typeface="印品黑体"/>
                  <a:cs typeface="Arial" pitchFamily="34" charset="0"/>
                  <a:sym typeface="Calibri" pitchFamily="34" charset="0"/>
                </a:rPr>
                <a:t>总体原则</a:t>
              </a:r>
              <a:endParaRPr lang="en-US" altLang="zh-CN" sz="4800" b="1" dirty="0">
                <a:solidFill>
                  <a:schemeClr val="bg1"/>
                </a:solidFill>
                <a:latin typeface="印品黑体"/>
                <a:ea typeface="印品黑体"/>
                <a:cs typeface="Arial" pitchFamily="34" charset="0"/>
                <a:sym typeface="Calibri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5"/>
          <p:cNvGrpSpPr>
            <a:grpSpLocks/>
          </p:cNvGrpSpPr>
          <p:nvPr/>
        </p:nvGrpSpPr>
        <p:grpSpPr bwMode="auto">
          <a:xfrm>
            <a:off x="239713" y="115888"/>
            <a:ext cx="11953875" cy="644525"/>
            <a:chOff x="251520" y="197956"/>
            <a:chExt cx="8820472" cy="548116"/>
          </a:xfrm>
        </p:grpSpPr>
        <p:sp>
          <p:nvSpPr>
            <p:cNvPr id="4" name="矩形 3"/>
            <p:cNvSpPr/>
            <p:nvPr/>
          </p:nvSpPr>
          <p:spPr>
            <a:xfrm>
              <a:off x="251520" y="601617"/>
              <a:ext cx="8820472" cy="144455"/>
            </a:xfrm>
            <a:prstGeom prst="rect">
              <a:avLst/>
            </a:prstGeom>
            <a:solidFill>
              <a:srgbClr val="FA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1520" y="197956"/>
              <a:ext cx="8820472" cy="368560"/>
            </a:xfrm>
            <a:prstGeom prst="rect">
              <a:avLst/>
            </a:prstGeom>
            <a:solidFill>
              <a:srgbClr val="004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itchFamily="34" charset="-122"/>
              </a:endParaRPr>
            </a:p>
          </p:txBody>
        </p:sp>
      </p:grpSp>
      <p:sp>
        <p:nvSpPr>
          <p:cNvPr id="10245" name="日期占位符 1"/>
          <p:cNvSpPr txBox="1">
            <a:spLocks noGrp="1" noChangeArrowheads="1"/>
          </p:cNvSpPr>
          <p:nvPr/>
        </p:nvSpPr>
        <p:spPr bwMode="auto">
          <a:xfrm>
            <a:off x="8718550" y="6465888"/>
            <a:ext cx="15049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日期占位符 1"/>
          <p:cNvSpPr txBox="1">
            <a:spLocks noChangeArrowheads="1"/>
          </p:cNvSpPr>
          <p:nvPr/>
        </p:nvSpPr>
        <p:spPr bwMode="auto">
          <a:xfrm>
            <a:off x="528638" y="6418263"/>
            <a:ext cx="394811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cap="all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Guangzhou  Rural  Commercial   Bank</a:t>
            </a:r>
            <a:endParaRPr lang="zh-CN" altLang="en-US" sz="1000" cap="all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7" name="Picture 2" descr="D:\DRC bank\PPT\PPT链接图\标志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813" y="187325"/>
            <a:ext cx="121443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266700" y="1809751"/>
            <a:ext cx="4057650" cy="3505200"/>
            <a:chOff x="4507796" y="2312988"/>
            <a:chExt cx="3182381" cy="2941287"/>
          </a:xfrm>
        </p:grpSpPr>
        <p:sp>
          <p:nvSpPr>
            <p:cNvPr id="10289" name="Freeform 274"/>
            <p:cNvSpPr>
              <a:spLocks noEditPoints="1"/>
            </p:cNvSpPr>
            <p:nvPr/>
          </p:nvSpPr>
          <p:spPr bwMode="auto">
            <a:xfrm>
              <a:off x="4507796" y="2312988"/>
              <a:ext cx="3182381" cy="2941287"/>
            </a:xfrm>
            <a:custGeom>
              <a:avLst/>
              <a:gdLst>
                <a:gd name="T0" fmla="*/ 2147483647 w 63"/>
                <a:gd name="T1" fmla="*/ 2147483647 h 58"/>
                <a:gd name="T2" fmla="*/ 2147483647 w 63"/>
                <a:gd name="T3" fmla="*/ 0 h 58"/>
                <a:gd name="T4" fmla="*/ 2147483647 w 63"/>
                <a:gd name="T5" fmla="*/ 2147483647 h 58"/>
                <a:gd name="T6" fmla="*/ 2147483647 w 63"/>
                <a:gd name="T7" fmla="*/ 2147483647 h 58"/>
                <a:gd name="T8" fmla="*/ 2147483647 w 63"/>
                <a:gd name="T9" fmla="*/ 2147483647 h 58"/>
                <a:gd name="T10" fmla="*/ 2147483647 w 63"/>
                <a:gd name="T11" fmla="*/ 2147483647 h 58"/>
                <a:gd name="T12" fmla="*/ 2147483647 w 63"/>
                <a:gd name="T13" fmla="*/ 2147483647 h 58"/>
                <a:gd name="T14" fmla="*/ 2147483647 w 63"/>
                <a:gd name="T15" fmla="*/ 2147483647 h 58"/>
                <a:gd name="T16" fmla="*/ 2147483647 w 63"/>
                <a:gd name="T17" fmla="*/ 2147483647 h 58"/>
                <a:gd name="T18" fmla="*/ 2147483647 w 63"/>
                <a:gd name="T19" fmla="*/ 2147483647 h 58"/>
                <a:gd name="T20" fmla="*/ 2147483647 w 63"/>
                <a:gd name="T21" fmla="*/ 2147483647 h 58"/>
                <a:gd name="T22" fmla="*/ 2147483647 w 63"/>
                <a:gd name="T23" fmla="*/ 2147483647 h 58"/>
                <a:gd name="T24" fmla="*/ 2147483647 w 63"/>
                <a:gd name="T25" fmla="*/ 2147483647 h 58"/>
                <a:gd name="T26" fmla="*/ 2147483647 w 63"/>
                <a:gd name="T27" fmla="*/ 2147483647 h 58"/>
                <a:gd name="T28" fmla="*/ 2147483647 w 63"/>
                <a:gd name="T29" fmla="*/ 2147483647 h 58"/>
                <a:gd name="T30" fmla="*/ 2147483647 w 63"/>
                <a:gd name="T31" fmla="*/ 2147483647 h 58"/>
                <a:gd name="T32" fmla="*/ 2147483647 w 63"/>
                <a:gd name="T33" fmla="*/ 2147483647 h 58"/>
                <a:gd name="T34" fmla="*/ 2147483647 w 63"/>
                <a:gd name="T35" fmla="*/ 2147483647 h 58"/>
                <a:gd name="T36" fmla="*/ 2147483647 w 63"/>
                <a:gd name="T37" fmla="*/ 2147483647 h 58"/>
                <a:gd name="T38" fmla="*/ 2147483647 w 63"/>
                <a:gd name="T39" fmla="*/ 2147483647 h 58"/>
                <a:gd name="T40" fmla="*/ 2147483647 w 63"/>
                <a:gd name="T41" fmla="*/ 2147483647 h 58"/>
                <a:gd name="T42" fmla="*/ 2147483647 w 63"/>
                <a:gd name="T43" fmla="*/ 2147483647 h 58"/>
                <a:gd name="T44" fmla="*/ 2147483647 w 63"/>
                <a:gd name="T45" fmla="*/ 2147483647 h 58"/>
                <a:gd name="T46" fmla="*/ 2147483647 w 63"/>
                <a:gd name="T47" fmla="*/ 2147483647 h 58"/>
                <a:gd name="T48" fmla="*/ 2147483647 w 63"/>
                <a:gd name="T49" fmla="*/ 2147483647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3" h="58">
                  <a:moveTo>
                    <a:pt x="6" y="9"/>
                  </a:moveTo>
                  <a:cubicBezTo>
                    <a:pt x="11" y="4"/>
                    <a:pt x="16" y="1"/>
                    <a:pt x="22" y="0"/>
                  </a:cubicBezTo>
                  <a:cubicBezTo>
                    <a:pt x="28" y="0"/>
                    <a:pt x="35" y="2"/>
                    <a:pt x="39" y="6"/>
                  </a:cubicBezTo>
                  <a:cubicBezTo>
                    <a:pt x="44" y="10"/>
                    <a:pt x="47" y="16"/>
                    <a:pt x="48" y="22"/>
                  </a:cubicBezTo>
                  <a:cubicBezTo>
                    <a:pt x="48" y="27"/>
                    <a:pt x="47" y="32"/>
                    <a:pt x="44" y="36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6" y="45"/>
                    <a:pt x="31" y="47"/>
                    <a:pt x="26" y="47"/>
                  </a:cubicBezTo>
                  <a:cubicBezTo>
                    <a:pt x="20" y="48"/>
                    <a:pt x="14" y="46"/>
                    <a:pt x="9" y="42"/>
                  </a:cubicBezTo>
                  <a:cubicBezTo>
                    <a:pt x="4" y="37"/>
                    <a:pt x="1" y="32"/>
                    <a:pt x="1" y="26"/>
                  </a:cubicBezTo>
                  <a:cubicBezTo>
                    <a:pt x="0" y="20"/>
                    <a:pt x="2" y="13"/>
                    <a:pt x="6" y="9"/>
                  </a:cubicBezTo>
                  <a:close/>
                  <a:moveTo>
                    <a:pt x="23" y="8"/>
                  </a:moveTo>
                  <a:cubicBezTo>
                    <a:pt x="19" y="8"/>
                    <a:pt x="15" y="10"/>
                    <a:pt x="12" y="14"/>
                  </a:cubicBezTo>
                  <a:cubicBezTo>
                    <a:pt x="9" y="17"/>
                    <a:pt x="8" y="21"/>
                    <a:pt x="8" y="25"/>
                  </a:cubicBezTo>
                  <a:cubicBezTo>
                    <a:pt x="8" y="29"/>
                    <a:pt x="10" y="33"/>
                    <a:pt x="14" y="36"/>
                  </a:cubicBezTo>
                  <a:cubicBezTo>
                    <a:pt x="17" y="39"/>
                    <a:pt x="21" y="40"/>
                    <a:pt x="25" y="40"/>
                  </a:cubicBezTo>
                  <a:cubicBezTo>
                    <a:pt x="29" y="39"/>
                    <a:pt x="33" y="38"/>
                    <a:pt x="36" y="34"/>
                  </a:cubicBezTo>
                  <a:cubicBezTo>
                    <a:pt x="39" y="31"/>
                    <a:pt x="40" y="27"/>
                    <a:pt x="40" y="23"/>
                  </a:cubicBezTo>
                  <a:cubicBezTo>
                    <a:pt x="40" y="19"/>
                    <a:pt x="38" y="15"/>
                    <a:pt x="34" y="12"/>
                  </a:cubicBezTo>
                  <a:cubicBezTo>
                    <a:pt x="31" y="9"/>
                    <a:pt x="27" y="8"/>
                    <a:pt x="23" y="8"/>
                  </a:cubicBezTo>
                  <a:close/>
                </a:path>
              </a:pathLst>
            </a:custGeom>
            <a:solidFill>
              <a:srgbClr val="279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0" name="文本框 1"/>
            <p:cNvSpPr txBox="1">
              <a:spLocks noChangeArrowheads="1"/>
            </p:cNvSpPr>
            <p:nvPr/>
          </p:nvSpPr>
          <p:spPr bwMode="auto">
            <a:xfrm>
              <a:off x="5045663" y="3251819"/>
              <a:ext cx="1449253" cy="43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8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总体原则</a:t>
              </a:r>
              <a:endPara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88" name="文本框 86"/>
          <p:cNvSpPr txBox="1">
            <a:spLocks noChangeArrowheads="1"/>
          </p:cNvSpPr>
          <p:nvPr/>
        </p:nvSpPr>
        <p:spPr bwMode="auto">
          <a:xfrm>
            <a:off x="4895851" y="1257300"/>
            <a:ext cx="693419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1</a:t>
            </a:r>
            <a:r>
              <a:rPr lang="zh-CN" altLang="en-US" sz="28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、坚持传统服务与智能创新相结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合。</a:t>
            </a:r>
            <a:endParaRPr lang="en-US" altLang="zh-CN" sz="2800" b="1" dirty="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pPr eaLnBrk="1" hangingPunct="1"/>
            <a:r>
              <a:rPr lang="zh-CN" altLang="en-US" sz="2800" dirty="0" smtClean="0">
                <a:latin typeface="华文行楷" pitchFamily="2" charset="-122"/>
                <a:ea typeface="华文行楷" pitchFamily="2" charset="-122"/>
              </a:rPr>
              <a:t>以保留和持续完善老年人熟悉的传统支付服务方式为基础，紧贴老年人需求特点，加强技术创新，提供更多智能化适老支付产品和服务并推广应用，让老年人能用、会用、敢用、想用。</a:t>
            </a:r>
          </a:p>
          <a:p>
            <a:pPr eaLnBrk="1" hangingPunct="1"/>
            <a:endParaRPr lang="en-US" altLang="zh-CN" sz="2400" dirty="0" smtClean="0"/>
          </a:p>
          <a:p>
            <a:pPr eaLnBrk="1" hangingPunct="1"/>
            <a:endParaRPr lang="en-US" altLang="zh-CN" sz="2400" dirty="0" smtClean="0"/>
          </a:p>
          <a:p>
            <a:pPr eaLnBrk="1" hangingPunct="1"/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0" name="文本框 90"/>
          <p:cNvSpPr txBox="1">
            <a:spLocks noChangeArrowheads="1"/>
          </p:cNvSpPr>
          <p:nvPr/>
        </p:nvSpPr>
        <p:spPr bwMode="auto">
          <a:xfrm>
            <a:off x="4972051" y="4038601"/>
            <a:ext cx="6629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2</a:t>
            </a:r>
            <a:r>
              <a:rPr lang="zh-CN" altLang="en-US" sz="28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、坚持线上服务与线下渠道相结合。</a:t>
            </a:r>
            <a:endParaRPr lang="en-US" altLang="zh-CN" sz="2800" dirty="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pPr eaLnBrk="1" hangingPunct="1"/>
            <a:r>
              <a:rPr lang="zh-CN" altLang="en-US" sz="2800" dirty="0" smtClean="0">
                <a:latin typeface="华文行楷" pitchFamily="2" charset="-122"/>
                <a:ea typeface="华文行楷" pitchFamily="2" charset="-122"/>
              </a:rPr>
              <a:t>进一步优化线下渠道业务流程、完善服务，不断改善老年人服务体验，与线上服务融合发展、互为补充，有效发挥兜底保障作用；线上支付服务充分考虑老年人使用习惯和需求特点，便利老年人使用。</a:t>
            </a:r>
          </a:p>
          <a:p>
            <a:pPr eaLnBrk="1" hangingPunct="1"/>
            <a:endParaRPr lang="en-US" altLang="zh-CN" sz="2400" dirty="0" smtClean="0"/>
          </a:p>
          <a:p>
            <a:pPr eaLnBrk="1" hangingPunct="1"/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灯片编号占位符 2"/>
          <p:cNvSpPr>
            <a:spLocks noGrp="1"/>
          </p:cNvSpPr>
          <p:nvPr>
            <p:ph type="sldNum" sz="quarter" idx="12"/>
          </p:nvPr>
        </p:nvSpPr>
        <p:spPr bwMode="auto">
          <a:xfrm>
            <a:off x="10674350" y="6464300"/>
            <a:ext cx="1117600" cy="18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341" name="日期占位符 1"/>
          <p:cNvSpPr txBox="1">
            <a:spLocks noGrp="1" noChangeArrowheads="1"/>
          </p:cNvSpPr>
          <p:nvPr/>
        </p:nvSpPr>
        <p:spPr bwMode="auto">
          <a:xfrm>
            <a:off x="8718550" y="6465888"/>
            <a:ext cx="15049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日期占位符 1"/>
          <p:cNvSpPr txBox="1">
            <a:spLocks noChangeArrowheads="1"/>
          </p:cNvSpPr>
          <p:nvPr/>
        </p:nvSpPr>
        <p:spPr bwMode="auto">
          <a:xfrm>
            <a:off x="528638" y="6418263"/>
            <a:ext cx="394811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cap="all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345" name="矩形 5"/>
          <p:cNvSpPr>
            <a:spLocks noChangeArrowheads="1"/>
          </p:cNvSpPr>
          <p:nvPr/>
        </p:nvSpPr>
        <p:spPr bwMode="auto">
          <a:xfrm>
            <a:off x="682388" y="313900"/>
            <a:ext cx="4527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3</a:t>
            </a:r>
            <a:r>
              <a:rPr lang="zh-CN" altLang="en-US" sz="48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、工作措施</a:t>
            </a:r>
            <a:endParaRPr lang="zh-CN" altLang="en-US" sz="48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65734" y="1562599"/>
            <a:ext cx="7714817" cy="3849001"/>
            <a:chOff x="-1624404" y="1947014"/>
            <a:chExt cx="7714118" cy="3849732"/>
          </a:xfrm>
        </p:grpSpPr>
        <p:grpSp>
          <p:nvGrpSpPr>
            <p:cNvPr id="14349" name="组合 18"/>
            <p:cNvGrpSpPr>
              <a:grpSpLocks/>
            </p:cNvGrpSpPr>
            <p:nvPr/>
          </p:nvGrpSpPr>
          <p:grpSpPr bwMode="auto">
            <a:xfrm>
              <a:off x="-1624404" y="2000003"/>
              <a:ext cx="7714118" cy="3796743"/>
              <a:chOff x="-1624404" y="2000003"/>
              <a:chExt cx="7714118" cy="3796743"/>
            </a:xfrm>
          </p:grpSpPr>
          <p:sp>
            <p:nvSpPr>
              <p:cNvPr id="21" name="圆角矩形 20"/>
              <p:cNvSpPr/>
              <p:nvPr/>
            </p:nvSpPr>
            <p:spPr bwMode="auto">
              <a:xfrm>
                <a:off x="-1279172" y="2325810"/>
                <a:ext cx="3369957" cy="3470934"/>
              </a:xfrm>
              <a:prstGeom prst="roundRect">
                <a:avLst>
                  <a:gd name="adj" fmla="val 7094"/>
                </a:avLst>
              </a:prstGeom>
              <a:solidFill>
                <a:srgbClr val="6CA6DA"/>
              </a:solidFill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432000" tIns="252000" anchor="ctr"/>
              <a:lstStyle/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持续优化支付服务环境，为老年客户提供贴心服务。</a:t>
                </a:r>
                <a:endParaRPr lang="en-US" altLang="zh-CN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" name="矩形 21"/>
              <p:cNvSpPr>
                <a:spLocks noChangeAspect="1" noChangeArrowheads="1"/>
              </p:cNvSpPr>
              <p:nvPr/>
            </p:nvSpPr>
            <p:spPr bwMode="auto">
              <a:xfrm rot="19674147">
                <a:off x="-1624404" y="2000003"/>
                <a:ext cx="1512751" cy="682755"/>
              </a:xfrm>
              <a:prstGeom prst="rect">
                <a:avLst/>
              </a:prstGeom>
              <a:solidFill>
                <a:srgbClr val="FFFF00">
                  <a:alpha val="70195"/>
                </a:srgbClr>
              </a:solidFill>
              <a:ln>
                <a:solidFill>
                  <a:schemeClr val="accent4">
                    <a:lumMod val="75000"/>
                  </a:schemeClr>
                </a:solidFill>
              </a:ln>
              <a:ex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4000" b="1" dirty="0" smtClean="0">
                    <a:solidFill>
                      <a:srgbClr val="FF0000"/>
                    </a:solidFill>
                    <a:latin typeface="Mistral" pitchFamily="66" charset="0"/>
                    <a:ea typeface="微软雅黑" pitchFamily="34" charset="-122"/>
                    <a:cs typeface="Microsoft Sans Serif" pitchFamily="34" charset="0"/>
                  </a:rPr>
                  <a:t>01</a:t>
                </a:r>
                <a:endParaRPr lang="zh-CN" altLang="en-US" sz="4000" b="1" dirty="0">
                  <a:solidFill>
                    <a:srgbClr val="FF0000"/>
                  </a:solidFill>
                  <a:latin typeface="Mistral" pitchFamily="66" charset="0"/>
                  <a:ea typeface="微软雅黑" pitchFamily="34" charset="-122"/>
                  <a:cs typeface="Microsoft Sans Serif" pitchFamily="34" charset="0"/>
                </a:endParaRPr>
              </a:p>
            </p:txBody>
          </p:sp>
          <p:sp>
            <p:nvSpPr>
              <p:cNvPr id="23" name="圆角矩形 22"/>
              <p:cNvSpPr/>
              <p:nvPr/>
            </p:nvSpPr>
            <p:spPr bwMode="auto">
              <a:xfrm>
                <a:off x="2721344" y="2325811"/>
                <a:ext cx="3368370" cy="3470935"/>
              </a:xfrm>
              <a:prstGeom prst="roundRect">
                <a:avLst>
                  <a:gd name="adj" fmla="val 7094"/>
                </a:avLst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432000" tIns="252000" anchor="ctr"/>
              <a:lstStyle/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进一步拓宽客户服务手段，为老年人提供专属热线服务。</a:t>
                </a:r>
                <a:endPara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0" name="矩形 19"/>
            <p:cNvSpPr>
              <a:spLocks noChangeAspect="1" noChangeArrowheads="1"/>
            </p:cNvSpPr>
            <p:nvPr/>
          </p:nvSpPr>
          <p:spPr bwMode="auto">
            <a:xfrm rot="19674147">
              <a:off x="2309863" y="1947014"/>
              <a:ext cx="1590531" cy="666877"/>
            </a:xfrm>
            <a:prstGeom prst="rect">
              <a:avLst/>
            </a:prstGeom>
            <a:solidFill>
              <a:srgbClr val="FFFF00">
                <a:alpha val="70195"/>
              </a:srgbClr>
            </a:solidFill>
            <a:ln w="3175" algn="ctr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b="1" dirty="0" smtClean="0">
                  <a:solidFill>
                    <a:srgbClr val="FF0000"/>
                  </a:solidFill>
                  <a:latin typeface="Mistral" pitchFamily="66" charset="0"/>
                  <a:ea typeface="微软雅黑" pitchFamily="34" charset="-122"/>
                  <a:cs typeface="Microsoft Sans Serif" pitchFamily="34" charset="0"/>
                </a:rPr>
                <a:t>02</a:t>
              </a:r>
              <a:endParaRPr lang="zh-CN" altLang="en-US" sz="4000" b="1" dirty="0">
                <a:solidFill>
                  <a:srgbClr val="FF0000"/>
                </a:solidFill>
                <a:latin typeface="Mistral" pitchFamily="66" charset="0"/>
                <a:ea typeface="微软雅黑" pitchFamily="34" charset="-122"/>
                <a:cs typeface="Microsoft Sans Serif" pitchFamily="34" charset="0"/>
              </a:endParaRPr>
            </a:p>
          </p:txBody>
        </p:sp>
      </p:grpSp>
      <p:sp>
        <p:nvSpPr>
          <p:cNvPr id="25" name="圆角矩形 24"/>
          <p:cNvSpPr/>
          <p:nvPr/>
        </p:nvSpPr>
        <p:spPr bwMode="auto">
          <a:xfrm>
            <a:off x="8492746" y="1984541"/>
            <a:ext cx="3370263" cy="3470275"/>
          </a:xfrm>
          <a:prstGeom prst="roundRect">
            <a:avLst>
              <a:gd name="adj" fmla="val 7094"/>
            </a:avLst>
          </a:prstGeom>
          <a:solidFill>
            <a:srgbClr val="6CA6DA"/>
          </a:solidFill>
          <a:ln w="31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32000" tIns="252000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不断优化支付业务办理流程，提高业务办理效率。</a:t>
            </a:r>
            <a:endParaRPr lang="en-US" altLang="zh-CN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>
            <a:spLocks noChangeAspect="1" noChangeArrowheads="1"/>
          </p:cNvSpPr>
          <p:nvPr/>
        </p:nvSpPr>
        <p:spPr bwMode="auto">
          <a:xfrm rot="19674147">
            <a:off x="8038301" y="1508670"/>
            <a:ext cx="1512888" cy="682625"/>
          </a:xfrm>
          <a:prstGeom prst="rect">
            <a:avLst/>
          </a:prstGeom>
          <a:solidFill>
            <a:srgbClr val="FFFF00">
              <a:alpha val="70195"/>
            </a:srgbClr>
          </a:solidFill>
          <a:ln>
            <a:solidFill>
              <a:schemeClr val="accent4">
                <a:lumMod val="75000"/>
              </a:schemeClr>
            </a:solidFill>
          </a:ln>
          <a:ex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latin typeface="Mistral" pitchFamily="66" charset="0"/>
                <a:ea typeface="微软雅黑" pitchFamily="34" charset="-122"/>
                <a:cs typeface="Microsoft Sans Serif" pitchFamily="34" charset="0"/>
              </a:rPr>
              <a:t>03</a:t>
            </a:r>
            <a:endParaRPr lang="zh-CN" altLang="en-US" sz="4000" b="1" dirty="0">
              <a:solidFill>
                <a:srgbClr val="FF0000"/>
              </a:solidFill>
              <a:latin typeface="Mistral" pitchFamily="66" charset="0"/>
              <a:ea typeface="微软雅黑" pitchFamily="34" charset="-122"/>
              <a:cs typeface="Microsoft Sans Serif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灯片编号占位符 2"/>
          <p:cNvSpPr>
            <a:spLocks noGrp="1"/>
          </p:cNvSpPr>
          <p:nvPr>
            <p:ph type="sldNum" sz="quarter" idx="12"/>
          </p:nvPr>
        </p:nvSpPr>
        <p:spPr bwMode="auto">
          <a:xfrm>
            <a:off x="10674350" y="6464300"/>
            <a:ext cx="1117600" cy="18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341" name="日期占位符 1"/>
          <p:cNvSpPr txBox="1">
            <a:spLocks noGrp="1" noChangeArrowheads="1"/>
          </p:cNvSpPr>
          <p:nvPr/>
        </p:nvSpPr>
        <p:spPr bwMode="auto">
          <a:xfrm>
            <a:off x="8718550" y="6465888"/>
            <a:ext cx="15049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日期占位符 1"/>
          <p:cNvSpPr txBox="1">
            <a:spLocks noChangeArrowheads="1"/>
          </p:cNvSpPr>
          <p:nvPr/>
        </p:nvSpPr>
        <p:spPr bwMode="auto">
          <a:xfrm>
            <a:off x="528638" y="6418263"/>
            <a:ext cx="394811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cap="all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345" name="矩形 5"/>
          <p:cNvSpPr>
            <a:spLocks noChangeArrowheads="1"/>
          </p:cNvSpPr>
          <p:nvPr/>
        </p:nvSpPr>
        <p:spPr bwMode="auto">
          <a:xfrm>
            <a:off x="682388" y="313900"/>
            <a:ext cx="4527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3</a:t>
            </a:r>
            <a:r>
              <a:rPr lang="zh-CN" altLang="en-US" sz="48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、工作措施</a:t>
            </a:r>
            <a:endParaRPr lang="zh-CN" altLang="en-US" sz="48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grpSp>
        <p:nvGrpSpPr>
          <p:cNvPr id="2" name="组合 16"/>
          <p:cNvGrpSpPr>
            <a:grpSpLocks/>
          </p:cNvGrpSpPr>
          <p:nvPr/>
        </p:nvGrpSpPr>
        <p:grpSpPr bwMode="auto">
          <a:xfrm>
            <a:off x="2358558" y="1630837"/>
            <a:ext cx="7714817" cy="3849001"/>
            <a:chOff x="-1624404" y="1947014"/>
            <a:chExt cx="7714118" cy="3849732"/>
          </a:xfrm>
        </p:grpSpPr>
        <p:grpSp>
          <p:nvGrpSpPr>
            <p:cNvPr id="3" name="组合 18"/>
            <p:cNvGrpSpPr>
              <a:grpSpLocks/>
            </p:cNvGrpSpPr>
            <p:nvPr/>
          </p:nvGrpSpPr>
          <p:grpSpPr bwMode="auto">
            <a:xfrm>
              <a:off x="-1624404" y="2000003"/>
              <a:ext cx="7714118" cy="3796743"/>
              <a:chOff x="-1624404" y="2000003"/>
              <a:chExt cx="7714118" cy="3796743"/>
            </a:xfrm>
          </p:grpSpPr>
          <p:sp>
            <p:nvSpPr>
              <p:cNvPr id="21" name="圆角矩形 20"/>
              <p:cNvSpPr/>
              <p:nvPr/>
            </p:nvSpPr>
            <p:spPr bwMode="auto">
              <a:xfrm>
                <a:off x="-1279172" y="2325810"/>
                <a:ext cx="3369957" cy="3470934"/>
              </a:xfrm>
              <a:prstGeom prst="roundRect">
                <a:avLst>
                  <a:gd name="adj" fmla="val 7094"/>
                </a:avLst>
              </a:prstGeom>
              <a:solidFill>
                <a:srgbClr val="6CA6DA"/>
              </a:solidFill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432000" tIns="252000" anchor="ctr"/>
              <a:lstStyle/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推进移动支付适老化改造，提升老年人移动支付便利水平。</a:t>
                </a:r>
                <a:endParaRPr lang="en-US" altLang="zh-CN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" name="矩形 21"/>
              <p:cNvSpPr>
                <a:spLocks noChangeAspect="1" noChangeArrowheads="1"/>
              </p:cNvSpPr>
              <p:nvPr/>
            </p:nvSpPr>
            <p:spPr bwMode="auto">
              <a:xfrm rot="19674147">
                <a:off x="-1624404" y="2000003"/>
                <a:ext cx="1512751" cy="682755"/>
              </a:xfrm>
              <a:prstGeom prst="rect">
                <a:avLst/>
              </a:prstGeom>
              <a:solidFill>
                <a:srgbClr val="FFFF00">
                  <a:alpha val="70195"/>
                </a:srgbClr>
              </a:solidFill>
              <a:ln>
                <a:solidFill>
                  <a:schemeClr val="accent4">
                    <a:lumMod val="75000"/>
                  </a:schemeClr>
                </a:solidFill>
              </a:ln>
              <a:ex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4000" b="1" dirty="0" smtClean="0">
                    <a:solidFill>
                      <a:srgbClr val="FF0000"/>
                    </a:solidFill>
                    <a:latin typeface="Mistral" pitchFamily="66" charset="0"/>
                    <a:ea typeface="微软雅黑" pitchFamily="34" charset="-122"/>
                    <a:cs typeface="Microsoft Sans Serif" pitchFamily="34" charset="0"/>
                  </a:rPr>
                  <a:t>04</a:t>
                </a:r>
                <a:endParaRPr lang="zh-CN" altLang="en-US" sz="4000" b="1" dirty="0">
                  <a:solidFill>
                    <a:srgbClr val="FF0000"/>
                  </a:solidFill>
                  <a:latin typeface="Mistral" pitchFamily="66" charset="0"/>
                  <a:ea typeface="微软雅黑" pitchFamily="34" charset="-122"/>
                  <a:cs typeface="Microsoft Sans Serif" pitchFamily="34" charset="0"/>
                </a:endParaRPr>
              </a:p>
            </p:txBody>
          </p:sp>
          <p:sp>
            <p:nvSpPr>
              <p:cNvPr id="23" name="圆角矩形 22"/>
              <p:cNvSpPr/>
              <p:nvPr/>
            </p:nvSpPr>
            <p:spPr bwMode="auto">
              <a:xfrm>
                <a:off x="2721344" y="2325811"/>
                <a:ext cx="3368370" cy="3470935"/>
              </a:xfrm>
              <a:prstGeom prst="roundRect">
                <a:avLst>
                  <a:gd name="adj" fmla="val 7094"/>
                </a:avLst>
              </a:prstGeom>
              <a:solidFill>
                <a:srgbClr val="FFC000"/>
              </a:solidFill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432000" tIns="252000" anchor="ctr"/>
              <a:lstStyle/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强化合作商户管理，加大对拒绝受理银行卡支付商户的整治力度。</a:t>
                </a:r>
                <a:endPara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0" name="矩形 19"/>
            <p:cNvSpPr>
              <a:spLocks noChangeAspect="1" noChangeArrowheads="1"/>
            </p:cNvSpPr>
            <p:nvPr/>
          </p:nvSpPr>
          <p:spPr bwMode="auto">
            <a:xfrm rot="19674147">
              <a:off x="2309863" y="1947014"/>
              <a:ext cx="1590531" cy="666877"/>
            </a:xfrm>
            <a:prstGeom prst="rect">
              <a:avLst/>
            </a:prstGeom>
            <a:solidFill>
              <a:srgbClr val="FFFF00">
                <a:alpha val="70195"/>
              </a:srgbClr>
            </a:solidFill>
            <a:ln w="3175" algn="ctr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b="1" dirty="0" smtClean="0">
                  <a:solidFill>
                    <a:srgbClr val="FF0000"/>
                  </a:solidFill>
                  <a:latin typeface="Mistral" pitchFamily="66" charset="0"/>
                  <a:ea typeface="微软雅黑" pitchFamily="34" charset="-122"/>
                  <a:cs typeface="Microsoft Sans Serif" pitchFamily="34" charset="0"/>
                </a:rPr>
                <a:t>05</a:t>
              </a:r>
              <a:endParaRPr lang="zh-CN" altLang="en-US" sz="4000" b="1" dirty="0">
                <a:solidFill>
                  <a:srgbClr val="FF0000"/>
                </a:solidFill>
                <a:latin typeface="Mistral" pitchFamily="66" charset="0"/>
                <a:ea typeface="微软雅黑" pitchFamily="34" charset="-122"/>
                <a:cs typeface="Microsoft Sans Serif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9"/>
          <p:cNvSpPr>
            <a:spLocks noChangeArrowheads="1"/>
          </p:cNvSpPr>
          <p:nvPr/>
        </p:nvSpPr>
        <p:spPr bwMode="auto">
          <a:xfrm>
            <a:off x="0" y="6424613"/>
            <a:ext cx="12194117" cy="433387"/>
          </a:xfrm>
          <a:prstGeom prst="rect">
            <a:avLst/>
          </a:prstGeom>
          <a:solidFill>
            <a:srgbClr val="B5B5B6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27" name="日期占位符 1"/>
          <p:cNvSpPr txBox="1">
            <a:spLocks noGrp="1" noChangeArrowheads="1"/>
          </p:cNvSpPr>
          <p:nvPr/>
        </p:nvSpPr>
        <p:spPr bwMode="auto">
          <a:xfrm>
            <a:off x="8718551" y="6505396"/>
            <a:ext cx="1504949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1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8" name="灯片编号占位符 2"/>
          <p:cNvSpPr txBox="1">
            <a:spLocks noGrp="1" noChangeArrowheads="1"/>
          </p:cNvSpPr>
          <p:nvPr/>
        </p:nvSpPr>
        <p:spPr bwMode="auto">
          <a:xfrm>
            <a:off x="10674351" y="6503808"/>
            <a:ext cx="1117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1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308" y="764272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完善应急处置及服务投诉应对，稳妥处置，营造良好的金融服务环境</a:t>
            </a:r>
            <a:endParaRPr lang="zh-CN" altLang="en-US" sz="2800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76739" y="1730451"/>
            <a:ext cx="75582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方正姚体" pitchFamily="2" charset="-122"/>
                <a:ea typeface="方正姚体" pitchFamily="2" charset="-122"/>
              </a:rPr>
              <a:t>1.</a:t>
            </a:r>
            <a:r>
              <a:rPr lang="zh-CN" altLang="en-US" sz="2400" dirty="0" smtClean="0">
                <a:latin typeface="方正姚体" pitchFamily="2" charset="-122"/>
                <a:ea typeface="方正姚体" pitchFamily="2" charset="-122"/>
              </a:rPr>
              <a:t>各网点应统筹考虑老年客户的服务需要，建立老年客户突发事件应急预案，定期组织开展突发事件应急演练，确保业务人员在突发事件中正确应对、稳妥处置、服务到位。</a:t>
            </a:r>
            <a:endParaRPr lang="en-US" altLang="zh-CN" sz="2400" dirty="0" smtClean="0">
              <a:latin typeface="方正姚体" pitchFamily="2" charset="-122"/>
              <a:ea typeface="方正姚体" pitchFamily="2" charset="-122"/>
            </a:endParaRPr>
          </a:p>
          <a:p>
            <a:endParaRPr lang="en-US" altLang="zh-CN" sz="2400" dirty="0" smtClean="0">
              <a:latin typeface="方正姚体" pitchFamily="2" charset="-122"/>
              <a:ea typeface="方正姚体" pitchFamily="2" charset="-122"/>
            </a:endParaRPr>
          </a:p>
          <a:p>
            <a:endParaRPr lang="en-US" altLang="zh-CN" sz="2400" dirty="0" smtClean="0">
              <a:latin typeface="方正姚体" pitchFamily="2" charset="-122"/>
              <a:ea typeface="方正姚体" pitchFamily="2" charset="-122"/>
            </a:endParaRPr>
          </a:p>
          <a:p>
            <a:r>
              <a:rPr lang="en-US" sz="2400" dirty="0" smtClean="0">
                <a:latin typeface="方正姚体" pitchFamily="2" charset="-122"/>
                <a:ea typeface="方正姚体" pitchFamily="2" charset="-122"/>
              </a:rPr>
              <a:t>2.</a:t>
            </a:r>
            <a:r>
              <a:rPr lang="zh-CN" altLang="en-US" sz="2400" dirty="0" smtClean="0">
                <a:latin typeface="方正姚体" pitchFamily="2" charset="-122"/>
                <a:ea typeface="方正姚体" pitchFamily="2" charset="-122"/>
              </a:rPr>
              <a:t>高度重视并妥善应对老年人支付服务相关舆情、咨询、投诉和举报，认真梳理相关痛点难点问题并积极攻克解决，持续提升老年人对我行支付服务的满足感和幸福感。</a:t>
            </a:r>
            <a:endParaRPr lang="zh-CN" altLang="en-US" sz="2400" dirty="0"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185347" name="Picture 3" descr="E:\课件图\人物\155360928359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8" y="1782720"/>
            <a:ext cx="39243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9"/>
          <p:cNvSpPr>
            <a:spLocks noChangeArrowheads="1"/>
          </p:cNvSpPr>
          <p:nvPr/>
        </p:nvSpPr>
        <p:spPr bwMode="auto">
          <a:xfrm>
            <a:off x="0" y="0"/>
            <a:ext cx="12192000" cy="433387"/>
          </a:xfrm>
          <a:prstGeom prst="rect">
            <a:avLst/>
          </a:prstGeom>
          <a:solidFill>
            <a:srgbClr val="B5B5B6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042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7346</TotalTime>
  <Words>857</Words>
  <Application>Microsoft Office PowerPoint</Application>
  <PresentationFormat>宽屏</PresentationFormat>
  <Paragraphs>70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方正兰亭中黑_GBK</vt:lpstr>
      <vt:lpstr>方正姚体</vt:lpstr>
      <vt:lpstr>华文行楷</vt:lpstr>
      <vt:lpstr>宋体</vt:lpstr>
      <vt:lpstr>微软雅黑</vt:lpstr>
      <vt:lpstr>印品黑体</vt:lpstr>
      <vt:lpstr>Arial</vt:lpstr>
      <vt:lpstr>Calibri</vt:lpstr>
      <vt:lpstr>Calibri Light</vt:lpstr>
      <vt:lpstr>Franklin Gothic Medium</vt:lpstr>
      <vt:lpstr>Impact</vt:lpstr>
      <vt:lpstr>Microsoft Sans Serif</vt:lpstr>
      <vt:lpstr>Mistral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陈婉钰</cp:lastModifiedBy>
  <cp:revision>468</cp:revision>
  <dcterms:created xsi:type="dcterms:W3CDTF">2015-08-27T05:23:35Z</dcterms:created>
  <dcterms:modified xsi:type="dcterms:W3CDTF">2021-12-04T02:13:04Z</dcterms:modified>
</cp:coreProperties>
</file>